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412" r:id="rId2"/>
    <p:sldId id="413" r:id="rId3"/>
    <p:sldId id="410" r:id="rId4"/>
    <p:sldId id="416" r:id="rId5"/>
    <p:sldId id="417" r:id="rId6"/>
    <p:sldId id="419" r:id="rId7"/>
    <p:sldId id="435" r:id="rId8"/>
    <p:sldId id="420" r:id="rId9"/>
    <p:sldId id="436" r:id="rId10"/>
    <p:sldId id="439" r:id="rId11"/>
    <p:sldId id="421" r:id="rId12"/>
    <p:sldId id="422" r:id="rId13"/>
    <p:sldId id="437" r:id="rId14"/>
    <p:sldId id="425" r:id="rId15"/>
    <p:sldId id="433" r:id="rId16"/>
    <p:sldId id="438" r:id="rId17"/>
    <p:sldId id="426" r:id="rId18"/>
    <p:sldId id="430" r:id="rId19"/>
    <p:sldId id="432"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1">
          <p15:clr>
            <a:srgbClr val="A4A3A4"/>
          </p15:clr>
        </p15:guide>
        <p15:guide id="2" pos="3897">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114" d="100"/>
          <a:sy n="114" d="100"/>
        </p:scale>
        <p:origin x="2532" y="-1014"/>
      </p:cViewPr>
      <p:guideLst>
        <p:guide orient="horz" pos="2181"/>
        <p:guide pos="3897"/>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2022/4/18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4197702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751F25-9338-4986-A1F2-54D37A03FFF1}" type="slidenum">
              <a:rPr lang="zh-CN" altLang="en-US" smtClean="0"/>
              <a:t>1</a:t>
            </a:fld>
            <a:endParaRPr lang="zh-CN" altLang="en-US"/>
          </a:p>
        </p:txBody>
      </p:sp>
    </p:spTree>
    <p:extLst>
      <p:ext uri="{BB962C8B-B14F-4D97-AF65-F5344CB8AC3E}">
        <p14:creationId xmlns:p14="http://schemas.microsoft.com/office/powerpoint/2010/main" val="3037393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751F25-9338-4986-A1F2-54D37A03FFF1}" type="slidenum">
              <a:rPr lang="zh-CN" altLang="en-US" smtClean="0"/>
              <a:t>2</a:t>
            </a:fld>
            <a:endParaRPr lang="zh-CN" altLang="en-US"/>
          </a:p>
        </p:txBody>
      </p:sp>
    </p:spTree>
    <p:extLst>
      <p:ext uri="{BB962C8B-B14F-4D97-AF65-F5344CB8AC3E}">
        <p14:creationId xmlns:p14="http://schemas.microsoft.com/office/powerpoint/2010/main" val="29400140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Master" Target="../slideMasters/slideMaster1.xml"/><Relationship Id="rId5" Type="http://schemas.openxmlformats.org/officeDocument/2006/relationships/tags" Target="../tags/tag62.xml"/><Relationship Id="rId4" Type="http://schemas.openxmlformats.org/officeDocument/2006/relationships/tags" Target="../tags/tag6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2022/4/18</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2022/4/18</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2022/4/18</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2022/4/18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2022/4/18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2022/4/18</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2022/4/18</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2022/4/18</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2022/4/18</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2022/4/18</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2022/4/18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2022/4/18</a:t>
            </a:fld>
            <a:endParaRPr lang="zh-CN" altLang="en-US"/>
          </a:p>
        </p:txBody>
      </p:sp>
      <p:sp>
        <p:nvSpPr>
          <p:cNvPr id="5" name="页脚占位符 4"/>
          <p:cNvSpPr>
            <a:spLocks noGrp="1"/>
          </p:cNvSpPr>
          <p:nvPr>
            <p:ph type="ftr" sz="quarter" idx="3"/>
            <p:custDataLst>
              <p:tags r:id="rId17"/>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Tree>
    <p:custDataLst>
      <p:tags r:id="rId1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93.xml"/><Relationship Id="rId7" Type="http://schemas.openxmlformats.org/officeDocument/2006/relationships/image" Target="../media/image1.png"/><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slideLayout" Target="../slideLayouts/slideLayout2.xml"/><Relationship Id="rId9"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png"/><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1.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 Id="rId9"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2.xml"/><Relationship Id="rId7" Type="http://schemas.openxmlformats.org/officeDocument/2006/relationships/image" Target="../media/image5.png"/><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1.png"/><Relationship Id="rId5"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8821525" y="-1473666"/>
            <a:ext cx="6095999" cy="9185321"/>
            <a:chOff x="8384645" y="-1473666"/>
            <a:chExt cx="6095999" cy="9185321"/>
          </a:xfrm>
        </p:grpSpPr>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9380" y="3914837"/>
              <a:ext cx="5241264" cy="3796818"/>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4645" y="236995"/>
              <a:ext cx="5861866" cy="4825556"/>
            </a:xfrm>
            <a:prstGeom prst="rect">
              <a:avLst/>
            </a:prstGeom>
          </p:spPr>
        </p:pic>
        <p:pic>
          <p:nvPicPr>
            <p:cNvPr id="16" name="图片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23152" y="-1473666"/>
              <a:ext cx="4267185" cy="3186352"/>
            </a:xfrm>
            <a:prstGeom prst="rect">
              <a:avLst/>
            </a:prstGeom>
          </p:spPr>
        </p:pic>
      </p:grpSp>
      <p:sp>
        <p:nvSpPr>
          <p:cNvPr id="10" name="矩形 9"/>
          <p:cNvSpPr/>
          <p:nvPr/>
        </p:nvSpPr>
        <p:spPr>
          <a:xfrm>
            <a:off x="0" y="2334429"/>
            <a:ext cx="391886" cy="2017485"/>
          </a:xfrm>
          <a:prstGeom prst="rect">
            <a:avLst/>
          </a:prstGeom>
          <a:solidFill>
            <a:srgbClr val="3F42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1624330" y="772795"/>
            <a:ext cx="8726805" cy="2306955"/>
          </a:xfrm>
          <a:prstGeom prst="rect">
            <a:avLst/>
          </a:prstGeom>
          <a:noFill/>
        </p:spPr>
        <p:txBody>
          <a:bodyPr wrap="square" rtlCol="0">
            <a:spAutoFit/>
          </a:bodyPr>
          <a:lstStyle/>
          <a:p>
            <a:pPr algn="ctr" fontAlgn="auto">
              <a:lnSpc>
                <a:spcPct val="150000"/>
              </a:lnSpc>
            </a:pPr>
            <a:r>
              <a:rPr lang="zh-CN" altLang="zh-CN" sz="4800" b="1">
                <a:solidFill>
                  <a:srgbClr val="C00000"/>
                </a:solidFill>
                <a:sym typeface="+mn-ea"/>
              </a:rPr>
              <a:t>中国地质大学（北京）</a:t>
            </a:r>
            <a:br>
              <a:rPr lang="zh-CN" altLang="zh-CN" sz="4800" b="1">
                <a:solidFill>
                  <a:srgbClr val="C00000"/>
                </a:solidFill>
                <a:sym typeface="+mn-ea"/>
              </a:rPr>
            </a:br>
            <a:r>
              <a:rPr lang="zh-CN" altLang="zh-CN" sz="4800" b="1">
                <a:solidFill>
                  <a:srgbClr val="C00000"/>
                </a:solidFill>
                <a:sym typeface="+mn-ea"/>
              </a:rPr>
              <a:t>第十八届大学生心理健康节</a:t>
            </a:r>
            <a:endParaRPr lang="zh-CN" altLang="zh-CN" sz="4800" b="1" dirty="0">
              <a:solidFill>
                <a:srgbClr val="C00000"/>
              </a:solidFill>
              <a:cs typeface="+mn-ea"/>
              <a:sym typeface="+mn-ea"/>
            </a:endParaRPr>
          </a:p>
        </p:txBody>
      </p:sp>
      <p:pic>
        <p:nvPicPr>
          <p:cNvPr id="7" name="图片 6"/>
          <p:cNvPicPr>
            <a:picLocks noChangeAspect="1"/>
          </p:cNvPicPr>
          <p:nvPr/>
        </p:nvPicPr>
        <p:blipFill rotWithShape="1">
          <a:blip r:embed="rId6" cstate="print">
            <a:extLst>
              <a:ext uri="{28A0092B-C50C-407E-A947-70E740481C1C}">
                <a14:useLocalDpi xmlns:a14="http://schemas.microsoft.com/office/drawing/2010/main" val="0"/>
              </a:ext>
            </a:extLst>
          </a:blip>
          <a:srcRect l="41096" t="14519" r="17959" b="23660"/>
          <a:stretch>
            <a:fillRect/>
          </a:stretch>
        </p:blipFill>
        <p:spPr>
          <a:xfrm>
            <a:off x="7313320" y="-42793"/>
            <a:ext cx="5241264" cy="6942704"/>
          </a:xfrm>
          <a:prstGeom prst="rect">
            <a:avLst/>
          </a:prstGeom>
        </p:spPr>
      </p:pic>
      <p:sp>
        <p:nvSpPr>
          <p:cNvPr id="2" name="文本框 1"/>
          <p:cNvSpPr txBox="1"/>
          <p:nvPr/>
        </p:nvSpPr>
        <p:spPr>
          <a:xfrm>
            <a:off x="1763395" y="2831465"/>
            <a:ext cx="7638415" cy="3630930"/>
          </a:xfrm>
          <a:prstGeom prst="rect">
            <a:avLst/>
          </a:prstGeom>
          <a:noFill/>
        </p:spPr>
        <p:txBody>
          <a:bodyPr wrap="square" rtlCol="0">
            <a:spAutoFit/>
          </a:bodyPr>
          <a:lstStyle/>
          <a:p>
            <a:endParaRPr lang="zh-CN" altLang="en-US" dirty="0"/>
          </a:p>
          <a:p>
            <a:endParaRPr lang="zh-CN" altLang="en-US" dirty="0"/>
          </a:p>
          <a:p>
            <a:r>
              <a:rPr lang="en-US" altLang="zh-CN" dirty="0"/>
              <a:t>                                    </a:t>
            </a:r>
            <a:r>
              <a:rPr lang="zh-CN" altLang="en-US" sz="4800" b="1" dirty="0">
                <a:solidFill>
                  <a:srgbClr val="C00000"/>
                </a:solidFill>
              </a:rPr>
              <a:t>启</a:t>
            </a:r>
            <a:r>
              <a:rPr lang="en-US" altLang="zh-CN" sz="4800" b="1" dirty="0">
                <a:solidFill>
                  <a:srgbClr val="C00000"/>
                </a:solidFill>
              </a:rPr>
              <a:t> </a:t>
            </a:r>
            <a:r>
              <a:rPr lang="zh-CN" altLang="en-US" sz="4800" b="1" dirty="0">
                <a:solidFill>
                  <a:srgbClr val="C00000"/>
                </a:solidFill>
              </a:rPr>
              <a:t>动</a:t>
            </a:r>
            <a:r>
              <a:rPr lang="en-US" altLang="zh-CN" sz="4800" b="1" dirty="0">
                <a:solidFill>
                  <a:srgbClr val="C00000"/>
                </a:solidFill>
              </a:rPr>
              <a:t> </a:t>
            </a:r>
            <a:r>
              <a:rPr lang="zh-CN" altLang="en-US" sz="4800" b="1" dirty="0">
                <a:solidFill>
                  <a:srgbClr val="C00000"/>
                </a:solidFill>
              </a:rPr>
              <a:t>仪</a:t>
            </a:r>
            <a:r>
              <a:rPr lang="en-US" altLang="zh-CN" sz="4800" b="1" dirty="0">
                <a:solidFill>
                  <a:srgbClr val="C00000"/>
                </a:solidFill>
              </a:rPr>
              <a:t> </a:t>
            </a:r>
            <a:r>
              <a:rPr lang="zh-CN" altLang="en-US" sz="4800" b="1" dirty="0">
                <a:solidFill>
                  <a:srgbClr val="C00000"/>
                </a:solidFill>
              </a:rPr>
              <a:t>式</a:t>
            </a:r>
            <a:endParaRPr lang="zh-CN" altLang="en-US" sz="4800" dirty="0"/>
          </a:p>
          <a:p>
            <a:endParaRPr lang="zh-CN" altLang="en-US" sz="4800" dirty="0"/>
          </a:p>
          <a:p>
            <a:endParaRPr lang="zh-CN" altLang="en-US" dirty="0"/>
          </a:p>
          <a:p>
            <a:pPr algn="ctr"/>
            <a:r>
              <a:rPr lang="zh-CN" altLang="en-US" sz="2000" b="1" dirty="0">
                <a:solidFill>
                  <a:schemeClr val="tx1"/>
                </a:solidFill>
                <a:sym typeface="+mn-ea"/>
              </a:rPr>
              <a:t>主办：党委学生工作部心理素质教育中心</a:t>
            </a:r>
            <a:endParaRPr lang="zh-CN" altLang="en-US" sz="2000" b="1" dirty="0">
              <a:solidFill>
                <a:schemeClr val="tx1"/>
              </a:solidFill>
            </a:endParaRPr>
          </a:p>
          <a:p>
            <a:pPr algn="ctr"/>
            <a:r>
              <a:rPr lang="zh-CN" altLang="en-US" sz="2000" b="1" dirty="0">
                <a:solidFill>
                  <a:schemeClr val="tx1"/>
                </a:solidFill>
                <a:sym typeface="+mn-ea"/>
              </a:rPr>
              <a:t>承办：</a:t>
            </a:r>
            <a:r>
              <a:rPr lang="en-US" altLang="zh-CN" sz="2000" b="1" dirty="0">
                <a:solidFill>
                  <a:schemeClr val="tx1"/>
                </a:solidFill>
                <a:sym typeface="+mn-ea"/>
              </a:rPr>
              <a:t>“</a:t>
            </a:r>
            <a:r>
              <a:rPr lang="zh-CN" altLang="en-US" sz="2000" b="1" dirty="0">
                <a:solidFill>
                  <a:schemeClr val="tx1"/>
                </a:solidFill>
                <a:sym typeface="+mn-ea"/>
              </a:rPr>
              <a:t>我爱我</a:t>
            </a:r>
            <a:r>
              <a:rPr lang="en-US" altLang="zh-CN" sz="2000" b="1" dirty="0">
                <a:solidFill>
                  <a:schemeClr val="tx1"/>
                </a:solidFill>
                <a:sym typeface="+mn-ea"/>
              </a:rPr>
              <a:t>”</a:t>
            </a:r>
            <a:r>
              <a:rPr lang="zh-CN" altLang="en-US" sz="2000" b="1" dirty="0">
                <a:solidFill>
                  <a:schemeClr val="tx1"/>
                </a:solidFill>
                <a:sym typeface="+mn-ea"/>
              </a:rPr>
              <a:t>心理协会</a:t>
            </a:r>
            <a:endParaRPr lang="en-US" altLang="zh-CN" sz="2000" b="1" dirty="0">
              <a:solidFill>
                <a:schemeClr val="tx1"/>
              </a:solidFill>
              <a:sym typeface="+mn-ea"/>
            </a:endParaRPr>
          </a:p>
          <a:p>
            <a:pPr algn="ctr"/>
            <a:endParaRPr lang="en-US" altLang="zh-CN" sz="2000" b="1" dirty="0">
              <a:solidFill>
                <a:schemeClr val="tx1"/>
              </a:solidFill>
              <a:sym typeface="+mn-ea"/>
            </a:endParaRPr>
          </a:p>
          <a:p>
            <a:pPr algn="ctr"/>
            <a:r>
              <a:rPr lang="en-US" altLang="zh-CN" sz="2000" b="1" dirty="0">
                <a:solidFill>
                  <a:schemeClr val="tx1"/>
                </a:solidFill>
                <a:sym typeface="+mn-ea"/>
              </a:rPr>
              <a:t>2022</a:t>
            </a:r>
            <a:r>
              <a:rPr lang="zh-CN" altLang="en-US" sz="2000" b="1" dirty="0">
                <a:solidFill>
                  <a:schemeClr val="tx1"/>
                </a:solidFill>
                <a:sym typeface="+mn-ea"/>
              </a:rPr>
              <a:t>年</a:t>
            </a:r>
            <a:r>
              <a:rPr lang="en-US" altLang="zh-CN" sz="2000" b="1" dirty="0">
                <a:solidFill>
                  <a:schemeClr val="tx1"/>
                </a:solidFill>
                <a:sym typeface="+mn-ea"/>
              </a:rPr>
              <a:t>4</a:t>
            </a:r>
            <a:r>
              <a:rPr lang="zh-CN" altLang="en-US" sz="2000" b="1" dirty="0">
                <a:solidFill>
                  <a:schemeClr val="tx1"/>
                </a:solidFill>
                <a:sym typeface="+mn-ea"/>
              </a:rPr>
              <a:t>月</a:t>
            </a:r>
            <a:r>
              <a:rPr lang="en-US" altLang="zh-CN" sz="2000" b="1" dirty="0">
                <a:solidFill>
                  <a:schemeClr val="tx1"/>
                </a:solidFill>
                <a:sym typeface="+mn-ea"/>
              </a:rPr>
              <a:t>18</a:t>
            </a:r>
            <a:r>
              <a:rPr lang="zh-CN" altLang="en-US" sz="2000" b="1" dirty="0">
                <a:solidFill>
                  <a:schemeClr val="tx1"/>
                </a:solidFill>
                <a:sym typeface="+mn-ea"/>
              </a:rPr>
              <a:t>日</a:t>
            </a:r>
          </a:p>
        </p:txBody>
      </p:sp>
    </p:spTree>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5">
            <a:lum bright="6000"/>
            <a:extLst>
              <a:ext uri="{28A0092B-C50C-407E-A947-70E740481C1C}">
                <a14:useLocalDpi xmlns:a14="http://schemas.microsoft.com/office/drawing/2010/main" val="0"/>
              </a:ext>
            </a:extLst>
          </a:blip>
          <a:stretch>
            <a:fillRect/>
          </a:stretch>
        </p:blipFill>
        <p:spPr>
          <a:xfrm rot="1975859">
            <a:off x="1740535" y="-943610"/>
            <a:ext cx="10124440" cy="8971280"/>
          </a:xfrm>
          <a:prstGeom prst="rect">
            <a:avLst/>
          </a:prstGeom>
        </p:spPr>
      </p:pic>
      <p:sp>
        <p:nvSpPr>
          <p:cNvPr id="3" name="标题 2"/>
          <p:cNvSpPr>
            <a:spLocks noGrp="1"/>
          </p:cNvSpPr>
          <p:nvPr>
            <p:ph type="title"/>
            <p:custDataLst>
              <p:tags r:id="rId2"/>
            </p:custDataLst>
          </p:nvPr>
        </p:nvSpPr>
        <p:spPr>
          <a:xfrm>
            <a:off x="608400" y="262960"/>
            <a:ext cx="10969200" cy="705600"/>
          </a:xfrm>
        </p:spPr>
        <p:txBody>
          <a:bodyPr>
            <a:noAutofit/>
          </a:bodyPr>
          <a:lstStyle/>
          <a:p>
            <a:r>
              <a:rPr lang="zh-CN" altLang="en-US" sz="2800">
                <a:sym typeface="+mn-ea"/>
              </a:rPr>
              <a:t>五、“阅读经典，涵养心灵——心悦读”活动</a:t>
            </a:r>
          </a:p>
        </p:txBody>
      </p:sp>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4" name="组合 3"/>
          <p:cNvGrpSpPr/>
          <p:nvPr/>
        </p:nvGrpSpPr>
        <p:grpSpPr>
          <a:xfrm>
            <a:off x="547370" y="262890"/>
            <a:ext cx="8182610" cy="704850"/>
            <a:chOff x="3146957" y="1190171"/>
            <a:chExt cx="5211222" cy="1944556"/>
          </a:xfrm>
        </p:grpSpPr>
        <p:pic>
          <p:nvPicPr>
            <p:cNvPr id="8" name="图片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1190172"/>
              <a:ext cx="5211222" cy="1944555"/>
            </a:xfrm>
            <a:prstGeom prst="rect">
              <a:avLst/>
            </a:prstGeom>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1190171"/>
              <a:ext cx="5211222" cy="1944555"/>
            </a:xfrm>
            <a:prstGeom prst="rect">
              <a:avLst/>
            </a:prstGeom>
          </p:spPr>
        </p:pic>
      </p:grpSp>
      <p:pic>
        <p:nvPicPr>
          <p:cNvPr id="2" name="图片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63584" y="1127832"/>
            <a:ext cx="5817686" cy="5585906"/>
          </a:xfrm>
          <a:prstGeom prst="rect">
            <a:avLst/>
          </a:prstGeom>
        </p:spPr>
      </p:pic>
    </p:spTree>
    <p:custDataLst>
      <p:tags r:id="rId1"/>
    </p:custDataLst>
    <p:extLst>
      <p:ext uri="{BB962C8B-B14F-4D97-AF65-F5344CB8AC3E}">
        <p14:creationId xmlns:p14="http://schemas.microsoft.com/office/powerpoint/2010/main" val="8062812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5">
            <a:lum bright="6000"/>
            <a:extLst>
              <a:ext uri="{28A0092B-C50C-407E-A947-70E740481C1C}">
                <a14:useLocalDpi xmlns:a14="http://schemas.microsoft.com/office/drawing/2010/main" val="0"/>
              </a:ext>
            </a:extLst>
          </a:blip>
          <a:stretch>
            <a:fillRect/>
          </a:stretch>
        </p:blipFill>
        <p:spPr>
          <a:xfrm rot="1975859">
            <a:off x="1740535" y="-923290"/>
            <a:ext cx="10124440" cy="8971280"/>
          </a:xfrm>
          <a:prstGeom prst="rect">
            <a:avLst/>
          </a:prstGeom>
        </p:spPr>
      </p:pic>
      <p:sp>
        <p:nvSpPr>
          <p:cNvPr id="3" name="标题 2"/>
          <p:cNvSpPr>
            <a:spLocks noGrp="1"/>
          </p:cNvSpPr>
          <p:nvPr>
            <p:ph type="title"/>
            <p:custDataLst>
              <p:tags r:id="rId2"/>
            </p:custDataLst>
          </p:nvPr>
        </p:nvSpPr>
        <p:spPr>
          <a:xfrm>
            <a:off x="608400" y="262960"/>
            <a:ext cx="10969200" cy="705600"/>
          </a:xfrm>
        </p:spPr>
        <p:txBody>
          <a:bodyPr>
            <a:noAutofit/>
          </a:bodyPr>
          <a:lstStyle/>
          <a:p>
            <a:pPr algn="l">
              <a:buClrTx/>
              <a:buSzTx/>
              <a:buFontTx/>
            </a:pPr>
            <a:r>
              <a:rPr lang="zh-CN" altLang="en-US" sz="2800">
                <a:sym typeface="+mn-ea"/>
              </a:rPr>
              <a:t>六、和谐宿舍创意大赛</a:t>
            </a:r>
          </a:p>
        </p:txBody>
      </p:sp>
      <p:sp>
        <p:nvSpPr>
          <p:cNvPr id="5" name="文本框 4"/>
          <p:cNvSpPr txBox="1"/>
          <p:nvPr/>
        </p:nvSpPr>
        <p:spPr>
          <a:xfrm>
            <a:off x="277495" y="969645"/>
            <a:ext cx="11630660" cy="6000750"/>
          </a:xfrm>
          <a:prstGeom prst="rect">
            <a:avLst/>
          </a:prstGeom>
          <a:noFill/>
        </p:spPr>
        <p:txBody>
          <a:bodyPr wrap="square" rtlCol="0">
            <a:spAutoFit/>
          </a:bodyPr>
          <a:lstStyle/>
          <a:p>
            <a:pPr fontAlgn="auto">
              <a:lnSpc>
                <a:spcPct val="150000"/>
              </a:lnSpc>
            </a:pPr>
            <a:r>
              <a:rPr lang="zh-CN" altLang="en-US" sz="1600" b="1" dirty="0">
                <a:sym typeface="+mn-ea"/>
              </a:rPr>
              <a:t>主要内容：</a:t>
            </a:r>
            <a:r>
              <a:rPr lang="zh-CN" altLang="en-US" sz="1600" dirty="0">
                <a:sym typeface="+mn-ea"/>
              </a:rPr>
              <a:t>通过视频短片或和谐宿舍图文总结等方式，讲述大学生宿舍关系发展的故事，发掘和推广行之有效、富有创意的宿舍关系建设方法，促进大学生掌握营造和谐的宿舍氛围的方法，提升积极主动的沟通能力，培养健全的人格品质。</a:t>
            </a:r>
          </a:p>
          <a:p>
            <a:pPr fontAlgn="auto">
              <a:lnSpc>
                <a:spcPct val="150000"/>
              </a:lnSpc>
            </a:pPr>
            <a:r>
              <a:rPr lang="zh-CN" altLang="en-US" sz="1600" b="1" dirty="0">
                <a:sym typeface="+mn-ea"/>
              </a:rPr>
              <a:t>参赛对象：</a:t>
            </a:r>
            <a:r>
              <a:rPr lang="zh-CN" altLang="en-US" sz="1600" dirty="0">
                <a:sym typeface="+mn-ea"/>
              </a:rPr>
              <a:t>全体学生，</a:t>
            </a:r>
            <a:r>
              <a:rPr lang="zh-CN" altLang="en-US" sz="1600" b="1" dirty="0">
                <a:sym typeface="+mn-ea"/>
              </a:rPr>
              <a:t>集体形式</a:t>
            </a:r>
            <a:r>
              <a:rPr lang="zh-CN" altLang="en-US" sz="1600" dirty="0">
                <a:sym typeface="+mn-ea"/>
              </a:rPr>
              <a:t>参加（宿舍部分成员或全体成员均可）</a:t>
            </a:r>
          </a:p>
          <a:p>
            <a:pPr fontAlgn="auto">
              <a:lnSpc>
                <a:spcPct val="150000"/>
              </a:lnSpc>
            </a:pPr>
            <a:r>
              <a:rPr lang="zh-CN" altLang="en-US" sz="1600" b="1" dirty="0">
                <a:sym typeface="+mn-ea"/>
              </a:rPr>
              <a:t>作品形式：</a:t>
            </a:r>
            <a:r>
              <a:rPr lang="zh-CN" altLang="en-US" sz="1600" dirty="0">
                <a:sym typeface="+mn-ea"/>
              </a:rPr>
              <a:t>投稿作品分为</a:t>
            </a:r>
            <a:r>
              <a:rPr lang="zh-CN" altLang="en-US" sz="1600" b="1" dirty="0">
                <a:sym typeface="+mn-ea"/>
              </a:rPr>
              <a:t>“视频类”“图文类”</a:t>
            </a:r>
            <a:r>
              <a:rPr lang="zh-CN" altLang="en-US" sz="1600" dirty="0">
                <a:sym typeface="+mn-ea"/>
              </a:rPr>
              <a:t>两个模块</a:t>
            </a:r>
          </a:p>
          <a:p>
            <a:pPr fontAlgn="auto">
              <a:lnSpc>
                <a:spcPct val="150000"/>
              </a:lnSpc>
            </a:pPr>
            <a:r>
              <a:rPr lang="zh-CN" altLang="en-US" sz="1600" b="1" dirty="0">
                <a:sym typeface="+mn-ea"/>
              </a:rPr>
              <a:t>作品要求：</a:t>
            </a:r>
          </a:p>
          <a:p>
            <a:pPr fontAlgn="auto">
              <a:lnSpc>
                <a:spcPct val="150000"/>
              </a:lnSpc>
            </a:pPr>
            <a:r>
              <a:rPr lang="zh-CN" altLang="en-US" sz="1600" dirty="0">
                <a:solidFill>
                  <a:schemeClr val="tx1"/>
                </a:solidFill>
                <a:sym typeface="+mn-ea"/>
              </a:rPr>
              <a:t>（1）主题：视频/图文应围绕</a:t>
            </a:r>
            <a:r>
              <a:rPr lang="zh-CN" altLang="en-US" sz="1600" b="1" dirty="0">
                <a:solidFill>
                  <a:schemeClr val="tx1"/>
                </a:solidFill>
                <a:sym typeface="+mn-ea"/>
              </a:rPr>
              <a:t>“和谐宿舍”</a:t>
            </a:r>
            <a:r>
              <a:rPr lang="zh-CN" altLang="en-US" sz="1600" dirty="0">
                <a:solidFill>
                  <a:schemeClr val="tx1"/>
                </a:solidFill>
                <a:sym typeface="+mn-ea"/>
              </a:rPr>
              <a:t>进行展示。</a:t>
            </a:r>
          </a:p>
          <a:p>
            <a:pPr fontAlgn="auto">
              <a:lnSpc>
                <a:spcPct val="150000"/>
              </a:lnSpc>
            </a:pPr>
            <a:r>
              <a:rPr lang="zh-CN" altLang="en-US" sz="1600" dirty="0">
                <a:solidFill>
                  <a:schemeClr val="tx1"/>
                </a:solidFill>
                <a:sym typeface="+mn-ea"/>
              </a:rPr>
              <a:t>（2）内容：符合社会主义核心价值观要求，聚焦宿舍生活，展现向阳、向上、青春、阳光的当代大学生风貌。</a:t>
            </a:r>
          </a:p>
          <a:p>
            <a:pPr fontAlgn="auto">
              <a:lnSpc>
                <a:spcPct val="150000"/>
              </a:lnSpc>
            </a:pPr>
            <a:r>
              <a:rPr lang="zh-CN" altLang="en-US" sz="1600" dirty="0">
                <a:solidFill>
                  <a:schemeClr val="tx1"/>
                </a:solidFill>
                <a:sym typeface="+mn-ea"/>
              </a:rPr>
              <a:t>（3）创意：参赛作品均需原创，不得抄袭。</a:t>
            </a:r>
          </a:p>
          <a:p>
            <a:pPr fontAlgn="auto">
              <a:lnSpc>
                <a:spcPct val="150000"/>
              </a:lnSpc>
            </a:pPr>
            <a:r>
              <a:rPr lang="zh-CN" altLang="en-US" sz="1600" dirty="0">
                <a:solidFill>
                  <a:schemeClr val="tx1"/>
                </a:solidFill>
                <a:sym typeface="+mn-ea"/>
              </a:rPr>
              <a:t>（</a:t>
            </a:r>
            <a:r>
              <a:rPr lang="en-US" altLang="zh-CN" sz="1600" dirty="0">
                <a:solidFill>
                  <a:schemeClr val="tx1"/>
                </a:solidFill>
                <a:sym typeface="+mn-ea"/>
              </a:rPr>
              <a:t>4</a:t>
            </a:r>
            <a:r>
              <a:rPr lang="zh-CN" altLang="en-US" sz="1600" dirty="0">
                <a:solidFill>
                  <a:schemeClr val="tx1"/>
                </a:solidFill>
                <a:sym typeface="+mn-ea"/>
              </a:rPr>
              <a:t>）</a:t>
            </a:r>
            <a:r>
              <a:rPr lang="zh-CN" altLang="en-US" sz="1600" b="1" dirty="0">
                <a:solidFill>
                  <a:schemeClr val="accent6">
                    <a:lumMod val="75000"/>
                  </a:schemeClr>
                </a:solidFill>
                <a:sym typeface="+mn-ea"/>
              </a:rPr>
              <a:t>视频类</a:t>
            </a:r>
            <a:r>
              <a:rPr lang="zh-CN" altLang="en-US" sz="1600" dirty="0">
                <a:sym typeface="+mn-ea"/>
              </a:rPr>
              <a:t>（接受mp4、flv、m4v、mov、avi视频格式投稿）作品时长为</a:t>
            </a:r>
            <a:r>
              <a:rPr lang="zh-CN" altLang="en-US" sz="1600" b="1" dirty="0">
                <a:solidFill>
                  <a:schemeClr val="accent6">
                    <a:lumMod val="75000"/>
                  </a:schemeClr>
                </a:solidFill>
                <a:sym typeface="+mn-ea"/>
              </a:rPr>
              <a:t>5-15</a:t>
            </a:r>
            <a:r>
              <a:rPr lang="zh-CN" altLang="en-US" sz="1600" dirty="0">
                <a:sym typeface="+mn-ea"/>
              </a:rPr>
              <a:t>分钟，需附带</a:t>
            </a:r>
            <a:r>
              <a:rPr lang="zh-CN" altLang="en-US" sz="1600" b="1" dirty="0">
                <a:solidFill>
                  <a:schemeClr val="accent6">
                    <a:lumMod val="75000"/>
                  </a:schemeClr>
                </a:solidFill>
                <a:sym typeface="+mn-ea"/>
              </a:rPr>
              <a:t>300</a:t>
            </a:r>
            <a:r>
              <a:rPr lang="zh-CN" altLang="en-US" sz="1600" dirty="0">
                <a:sym typeface="+mn-ea"/>
              </a:rPr>
              <a:t>字左右的文字描述，讲述视频拍摄的故事与意图；</a:t>
            </a:r>
          </a:p>
          <a:p>
            <a:pPr fontAlgn="auto">
              <a:lnSpc>
                <a:spcPct val="150000"/>
              </a:lnSpc>
            </a:pPr>
            <a:r>
              <a:rPr lang="zh-CN" altLang="en-US" sz="1600" dirty="0">
                <a:solidFill>
                  <a:schemeClr val="tx1"/>
                </a:solidFill>
                <a:sym typeface="+mn-ea"/>
              </a:rPr>
              <a:t>（</a:t>
            </a:r>
            <a:r>
              <a:rPr lang="en-US" altLang="zh-CN" sz="1600" dirty="0">
                <a:solidFill>
                  <a:schemeClr val="tx1"/>
                </a:solidFill>
                <a:sym typeface="+mn-ea"/>
              </a:rPr>
              <a:t>5</a:t>
            </a:r>
            <a:r>
              <a:rPr lang="zh-CN" altLang="en-US" sz="1600" dirty="0">
                <a:solidFill>
                  <a:schemeClr val="tx1"/>
                </a:solidFill>
                <a:sym typeface="+mn-ea"/>
              </a:rPr>
              <a:t>）</a:t>
            </a:r>
            <a:r>
              <a:rPr lang="zh-CN" altLang="en-US" sz="1600" b="1" dirty="0">
                <a:solidFill>
                  <a:schemeClr val="accent6">
                    <a:lumMod val="75000"/>
                  </a:schemeClr>
                </a:solidFill>
                <a:sym typeface="+mn-ea"/>
              </a:rPr>
              <a:t>图文类</a:t>
            </a:r>
            <a:r>
              <a:rPr lang="zh-CN" altLang="en-US" sz="1600" dirty="0">
                <a:sym typeface="+mn-ea"/>
              </a:rPr>
              <a:t>（图文结合，需同时投稿Word文稿和秀米推送）作品至少附有</a:t>
            </a:r>
            <a:r>
              <a:rPr lang="zh-CN" altLang="en-US" sz="1600" b="1" dirty="0">
                <a:solidFill>
                  <a:schemeClr val="accent6">
                    <a:lumMod val="75000"/>
                  </a:schemeClr>
                </a:solidFill>
                <a:sym typeface="+mn-ea"/>
              </a:rPr>
              <a:t>5</a:t>
            </a:r>
            <a:r>
              <a:rPr lang="zh-CN" altLang="en-US" sz="1600" dirty="0">
                <a:sym typeface="+mn-ea"/>
              </a:rPr>
              <a:t>张图片，字数不少于</a:t>
            </a:r>
            <a:r>
              <a:rPr lang="zh-CN" altLang="en-US" sz="1600" b="1" dirty="0">
                <a:solidFill>
                  <a:schemeClr val="accent6">
                    <a:lumMod val="75000"/>
                  </a:schemeClr>
                </a:solidFill>
                <a:sym typeface="+mn-ea"/>
              </a:rPr>
              <a:t>1500</a:t>
            </a:r>
            <a:r>
              <a:rPr lang="zh-CN" altLang="en-US" sz="1600" dirty="0">
                <a:sym typeface="+mn-ea"/>
              </a:rPr>
              <a:t>字，不超过</a:t>
            </a:r>
            <a:r>
              <a:rPr lang="zh-CN" altLang="en-US" sz="1600" b="1" dirty="0">
                <a:solidFill>
                  <a:schemeClr val="accent6">
                    <a:lumMod val="75000"/>
                  </a:schemeClr>
                </a:solidFill>
                <a:sym typeface="+mn-ea"/>
              </a:rPr>
              <a:t>5000</a:t>
            </a:r>
            <a:r>
              <a:rPr lang="zh-CN" altLang="en-US" sz="1600" dirty="0">
                <a:sym typeface="+mn-ea"/>
              </a:rPr>
              <a:t>字</a:t>
            </a:r>
          </a:p>
          <a:p>
            <a:pPr fontAlgn="auto">
              <a:lnSpc>
                <a:spcPct val="150000"/>
              </a:lnSpc>
            </a:pPr>
            <a:r>
              <a:rPr lang="zh-CN" altLang="en-US" sz="1600" b="1" dirty="0">
                <a:sym typeface="+mn-ea"/>
              </a:rPr>
              <a:t>报送要求：</a:t>
            </a:r>
          </a:p>
          <a:p>
            <a:pPr fontAlgn="auto">
              <a:lnSpc>
                <a:spcPct val="150000"/>
              </a:lnSpc>
            </a:pPr>
            <a:r>
              <a:rPr lang="zh-CN" altLang="en-US" sz="1600" dirty="0">
                <a:sym typeface="+mn-ea"/>
              </a:rPr>
              <a:t>（1）数量要求：各学院视频类和图文类作品</a:t>
            </a:r>
            <a:r>
              <a:rPr lang="zh-CN" altLang="en-US" sz="1600" b="1" dirty="0">
                <a:sym typeface="+mn-ea"/>
              </a:rPr>
              <a:t>各提交</a:t>
            </a:r>
            <a:r>
              <a:rPr lang="zh-CN" altLang="en-US" sz="1600" b="1" dirty="0">
                <a:solidFill>
                  <a:schemeClr val="accent6">
                    <a:lumMod val="75000"/>
                  </a:schemeClr>
                </a:solidFill>
                <a:sym typeface="+mn-ea"/>
              </a:rPr>
              <a:t>1-</a:t>
            </a:r>
            <a:r>
              <a:rPr lang="en-US" altLang="zh-CN" sz="1600" b="1" dirty="0">
                <a:solidFill>
                  <a:schemeClr val="accent6">
                    <a:lumMod val="75000"/>
                  </a:schemeClr>
                </a:solidFill>
                <a:sym typeface="+mn-ea"/>
              </a:rPr>
              <a:t>3</a:t>
            </a:r>
            <a:r>
              <a:rPr lang="zh-CN" altLang="en-US" sz="1600" dirty="0">
                <a:sym typeface="+mn-ea"/>
              </a:rPr>
              <a:t>个；</a:t>
            </a:r>
          </a:p>
          <a:p>
            <a:pPr fontAlgn="auto">
              <a:lnSpc>
                <a:spcPct val="150000"/>
              </a:lnSpc>
            </a:pPr>
            <a:r>
              <a:rPr lang="zh-CN" altLang="en-US" sz="1600" dirty="0">
                <a:sym typeface="+mn-ea"/>
              </a:rPr>
              <a:t>（2）参赛作品以学院为单位汇总，压缩为RAR或ZIP格式，命名为“学院+姓名+类别+作品名”，于</a:t>
            </a:r>
            <a:r>
              <a:rPr lang="en-US" altLang="zh-CN" sz="1600" b="1" dirty="0">
                <a:solidFill>
                  <a:schemeClr val="accent6">
                    <a:lumMod val="75000"/>
                  </a:schemeClr>
                </a:solidFill>
                <a:sym typeface="+mn-ea"/>
              </a:rPr>
              <a:t>5</a:t>
            </a:r>
            <a:r>
              <a:rPr lang="zh-CN" altLang="en-US" sz="1600" b="1" dirty="0">
                <a:solidFill>
                  <a:schemeClr val="accent6">
                    <a:lumMod val="75000"/>
                  </a:schemeClr>
                </a:solidFill>
                <a:sym typeface="+mn-ea"/>
              </a:rPr>
              <a:t>月</a:t>
            </a:r>
            <a:r>
              <a:rPr lang="en-US" altLang="zh-CN" sz="1600" b="1" dirty="0">
                <a:solidFill>
                  <a:schemeClr val="accent6">
                    <a:lumMod val="75000"/>
                  </a:schemeClr>
                </a:solidFill>
                <a:sym typeface="+mn-ea"/>
              </a:rPr>
              <a:t>6</a:t>
            </a:r>
            <a:r>
              <a:rPr lang="zh-CN" altLang="en-US" sz="1600" b="1" dirty="0">
                <a:solidFill>
                  <a:schemeClr val="accent6">
                    <a:lumMod val="75000"/>
                  </a:schemeClr>
                </a:solidFill>
                <a:sym typeface="+mn-ea"/>
              </a:rPr>
              <a:t>日12:00</a:t>
            </a:r>
            <a:r>
              <a:rPr lang="zh-CN" altLang="en-US" sz="1600" dirty="0">
                <a:sym typeface="+mn-ea"/>
              </a:rPr>
              <a:t>之前打包发送至邮箱</a:t>
            </a:r>
            <a:r>
              <a:rPr lang="zh-CN" altLang="en-US" sz="1600" b="1" dirty="0">
                <a:solidFill>
                  <a:schemeClr val="accent6">
                    <a:lumMod val="75000"/>
                  </a:schemeClr>
                </a:solidFill>
                <a:sym typeface="+mn-ea"/>
              </a:rPr>
              <a:t>cugbxlzx@163.com</a:t>
            </a:r>
            <a:r>
              <a:rPr lang="zh-CN" altLang="en-US" sz="1600" dirty="0">
                <a:sym typeface="+mn-ea"/>
              </a:rPr>
              <a:t>，图文推送需同时发送至秀米账号</a:t>
            </a:r>
            <a:r>
              <a:rPr lang="zh-CN" altLang="en-US" sz="1600" b="1" dirty="0">
                <a:solidFill>
                  <a:schemeClr val="accent6">
                    <a:lumMod val="75000"/>
                  </a:schemeClr>
                </a:solidFill>
                <a:sym typeface="+mn-ea"/>
              </a:rPr>
              <a:t>cugbxlzx@163.com</a:t>
            </a:r>
            <a:r>
              <a:rPr lang="zh-CN" altLang="en-US" sz="1600" dirty="0">
                <a:sym typeface="+mn-ea"/>
              </a:rPr>
              <a:t>, 推送命名：学院+姓名+作品名，邮件主题注明“学院+和谐宿舍创意大赛”。</a:t>
            </a:r>
          </a:p>
        </p:txBody>
      </p:sp>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7" name="组合 6"/>
          <p:cNvGrpSpPr/>
          <p:nvPr/>
        </p:nvGrpSpPr>
        <p:grpSpPr>
          <a:xfrm>
            <a:off x="608330" y="252730"/>
            <a:ext cx="4130040" cy="704850"/>
            <a:chOff x="3146957" y="1190171"/>
            <a:chExt cx="5211222" cy="1944556"/>
          </a:xfrm>
        </p:grpSpPr>
        <p:pic>
          <p:nvPicPr>
            <p:cNvPr id="2" name="图片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1190172"/>
              <a:ext cx="5211222" cy="1944555"/>
            </a:xfrm>
            <a:prstGeom prst="rect">
              <a:avLst/>
            </a:prstGeom>
          </p:spPr>
        </p:pic>
        <p:pic>
          <p:nvPicPr>
            <p:cNvPr id="6" name="图片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1190171"/>
              <a:ext cx="5211222" cy="1944555"/>
            </a:xfrm>
            <a:prstGeom prst="rect">
              <a:avLst/>
            </a:prstGeom>
          </p:spPr>
        </p:pic>
      </p:gr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5">
            <a:lum bright="6000"/>
            <a:extLst>
              <a:ext uri="{28A0092B-C50C-407E-A947-70E740481C1C}">
                <a14:useLocalDpi xmlns:a14="http://schemas.microsoft.com/office/drawing/2010/main" val="0"/>
              </a:ext>
            </a:extLst>
          </a:blip>
          <a:stretch>
            <a:fillRect/>
          </a:stretch>
        </p:blipFill>
        <p:spPr>
          <a:xfrm rot="1975859">
            <a:off x="1740535" y="-943610"/>
            <a:ext cx="10124440" cy="8971280"/>
          </a:xfrm>
          <a:prstGeom prst="rect">
            <a:avLst/>
          </a:prstGeom>
        </p:spPr>
      </p:pic>
      <p:sp>
        <p:nvSpPr>
          <p:cNvPr id="3" name="标题 2"/>
          <p:cNvSpPr>
            <a:spLocks noGrp="1"/>
          </p:cNvSpPr>
          <p:nvPr>
            <p:ph type="title"/>
            <p:custDataLst>
              <p:tags r:id="rId2"/>
            </p:custDataLst>
          </p:nvPr>
        </p:nvSpPr>
        <p:spPr>
          <a:xfrm>
            <a:off x="608400" y="120720"/>
            <a:ext cx="10969200" cy="705600"/>
          </a:xfrm>
        </p:spPr>
        <p:txBody>
          <a:bodyPr>
            <a:noAutofit/>
          </a:bodyPr>
          <a:lstStyle/>
          <a:p>
            <a:pPr algn="l">
              <a:buClrTx/>
              <a:buSzTx/>
              <a:buFontTx/>
            </a:pPr>
            <a:r>
              <a:rPr lang="zh-CN" altLang="en-US" sz="2800">
                <a:sym typeface="+mn-ea"/>
              </a:rPr>
              <a:t>七、生活中的微感动</a:t>
            </a:r>
          </a:p>
        </p:txBody>
      </p:sp>
      <p:sp>
        <p:nvSpPr>
          <p:cNvPr id="5" name="文本框 4"/>
          <p:cNvSpPr txBox="1"/>
          <p:nvPr/>
        </p:nvSpPr>
        <p:spPr>
          <a:xfrm>
            <a:off x="277495" y="746125"/>
            <a:ext cx="11630660" cy="6231255"/>
          </a:xfrm>
          <a:prstGeom prst="rect">
            <a:avLst/>
          </a:prstGeom>
          <a:noFill/>
        </p:spPr>
        <p:txBody>
          <a:bodyPr wrap="square" rtlCol="0">
            <a:spAutoFit/>
          </a:bodyPr>
          <a:lstStyle/>
          <a:p>
            <a:pPr fontAlgn="auto">
              <a:lnSpc>
                <a:spcPct val="150000"/>
              </a:lnSpc>
            </a:pPr>
            <a:r>
              <a:rPr lang="zh-CN" altLang="en-US" sz="1400" b="1" dirty="0">
                <a:sym typeface="+mn-ea"/>
              </a:rPr>
              <a:t>主要内容：</a:t>
            </a:r>
            <a:r>
              <a:rPr lang="zh-CN" altLang="en-US" sz="1400" dirty="0">
                <a:sym typeface="+mn-ea"/>
              </a:rPr>
              <a:t>以日常打卡培养微习惯的方式，引领大学生和高校教师在行动中发现点滴生活中的微感动，提升学生感知社会支持的能力，培养成长型思维模式，激发学生的内在生命活力，塑造积极的人生信念，不断提升其主观幸福感并促进其健康成长。本活动旨在引领大学生在行动中发现点滴生活中的微感动，提升学生感知社会支持的能力，培养成长型思维模式，激发学生的内在生命活力，塑造积极的人生信念，不断提升其主观幸福感并促进其健康成长。</a:t>
            </a:r>
          </a:p>
          <a:p>
            <a:pPr fontAlgn="auto">
              <a:lnSpc>
                <a:spcPct val="150000"/>
              </a:lnSpc>
            </a:pPr>
            <a:r>
              <a:rPr lang="zh-CN" altLang="en-US" sz="1400" b="1" dirty="0">
                <a:sym typeface="+mn-ea"/>
              </a:rPr>
              <a:t>参与对象：</a:t>
            </a:r>
            <a:r>
              <a:rPr lang="zh-CN" altLang="en-US" sz="1400" dirty="0">
                <a:sym typeface="+mn-ea"/>
              </a:rPr>
              <a:t>全体学生</a:t>
            </a:r>
          </a:p>
          <a:p>
            <a:pPr fontAlgn="auto">
              <a:lnSpc>
                <a:spcPct val="150000"/>
              </a:lnSpc>
            </a:pPr>
            <a:r>
              <a:rPr lang="zh-CN" altLang="en-US" sz="1400" b="1" dirty="0">
                <a:sym typeface="+mn-ea"/>
              </a:rPr>
              <a:t>活动安排：以宿舍为单位进行，共进行21天线上打卡</a:t>
            </a:r>
          </a:p>
          <a:p>
            <a:pPr fontAlgn="auto">
              <a:lnSpc>
                <a:spcPct val="150000"/>
              </a:lnSpc>
            </a:pPr>
            <a:r>
              <a:rPr lang="zh-CN" altLang="en-US" sz="1400" b="1" dirty="0">
                <a:sym typeface="+mn-ea"/>
              </a:rPr>
              <a:t>活动内容</a:t>
            </a:r>
            <a:r>
              <a:rPr lang="zh-CN" altLang="en-US" sz="1400" dirty="0">
                <a:sym typeface="+mn-ea"/>
              </a:rPr>
              <a:t>：</a:t>
            </a:r>
          </a:p>
          <a:p>
            <a:pPr fontAlgn="auto">
              <a:lnSpc>
                <a:spcPct val="150000"/>
              </a:lnSpc>
            </a:pPr>
            <a:r>
              <a:rPr lang="zh-CN" altLang="en-US" sz="1400" dirty="0">
                <a:sym typeface="+mn-ea"/>
              </a:rPr>
              <a:t>（1）活动平台：各学院根据自己的实际情境，运用微信群、打卡小程序等方式进行打卡。</a:t>
            </a:r>
          </a:p>
          <a:p>
            <a:pPr fontAlgn="auto">
              <a:lnSpc>
                <a:spcPct val="150000"/>
              </a:lnSpc>
            </a:pPr>
            <a:r>
              <a:rPr lang="zh-CN" altLang="en-US" sz="1400" dirty="0">
                <a:sym typeface="+mn-ea"/>
              </a:rPr>
              <a:t>（2）打卡内容：每天以文字或文字配图片的形式上传一条生活中的微感动，上传内容可参考如下句式：</a:t>
            </a:r>
            <a:r>
              <a:rPr lang="zh-CN" altLang="en-US" sz="1400" b="1" dirty="0">
                <a:sym typeface="+mn-ea"/>
              </a:rPr>
              <a:t>我观察到（或“我看到/听到/闻到/品尝到/接触到”等）……；我感觉……；我想到……；我需要……；我感谢…… </a:t>
            </a:r>
          </a:p>
          <a:p>
            <a:pPr fontAlgn="auto">
              <a:lnSpc>
                <a:spcPct val="150000"/>
              </a:lnSpc>
            </a:pPr>
            <a:r>
              <a:rPr lang="zh-CN" altLang="en-US" sz="1400" dirty="0">
                <a:sym typeface="+mn-ea"/>
              </a:rPr>
              <a:t>（3）特别提示：打卡内容必须原创，严禁剽窃、抄袭。主办方不承担包括（不限于）肖像权、名誉权、隐私权、著作权、商标权等纠纷而产生的法律责任，如出现上述纠纷，主办方保留取消其参赛资格及追回奖项的权利。关于剽窃、抄袭的具体界定，依据《中华人民共和国著作权法》及相关规定。主办单位对参赛作品有收藏、展览、研究、出版及宣传权，不再另付稿酬。最终解释权归大赛主办方所有。</a:t>
            </a:r>
          </a:p>
          <a:p>
            <a:pPr fontAlgn="auto">
              <a:lnSpc>
                <a:spcPct val="150000"/>
              </a:lnSpc>
            </a:pPr>
            <a:r>
              <a:rPr lang="zh-CN" altLang="en-US" sz="1400" b="1" dirty="0">
                <a:sym typeface="+mn-ea"/>
              </a:rPr>
              <a:t>报送方式：</a:t>
            </a:r>
          </a:p>
          <a:p>
            <a:pPr fontAlgn="auto">
              <a:lnSpc>
                <a:spcPct val="150000"/>
              </a:lnSpc>
            </a:pPr>
            <a:r>
              <a:rPr lang="zh-CN" altLang="en-US" sz="1400" dirty="0">
                <a:sym typeface="+mn-ea"/>
              </a:rPr>
              <a:t>（1）文字总结（见附件4）：各学院参加打卡的宿舍数、总人数、打卡条数及坚持21天打卡的人数。</a:t>
            </a:r>
          </a:p>
          <a:p>
            <a:pPr fontAlgn="auto">
              <a:lnSpc>
                <a:spcPct val="150000"/>
              </a:lnSpc>
            </a:pPr>
            <a:r>
              <a:rPr lang="zh-CN" altLang="en-US" sz="1400" dirty="0">
                <a:sym typeface="+mn-ea"/>
              </a:rPr>
              <a:t>（2）推选材料（见附件4） ：每学院推选</a:t>
            </a:r>
            <a:r>
              <a:rPr lang="en-US" altLang="zh-CN" sz="1400" b="1" dirty="0">
                <a:solidFill>
                  <a:schemeClr val="accent6">
                    <a:lumMod val="75000"/>
                  </a:schemeClr>
                </a:solidFill>
                <a:sym typeface="+mn-ea"/>
              </a:rPr>
              <a:t>1-3</a:t>
            </a:r>
            <a:r>
              <a:rPr lang="zh-CN" altLang="en-US" sz="1400" dirty="0">
                <a:sym typeface="+mn-ea"/>
              </a:rPr>
              <a:t>个打卡成绩优秀的宿舍参评：①分别介绍推选的</a:t>
            </a:r>
            <a:r>
              <a:rPr lang="en-US" altLang="zh-CN" sz="1400" dirty="0">
                <a:solidFill>
                  <a:srgbClr val="FF0000"/>
                </a:solidFill>
                <a:sym typeface="+mn-ea"/>
              </a:rPr>
              <a:t>1-</a:t>
            </a:r>
            <a:r>
              <a:rPr lang="en-US" altLang="zh-CN" sz="1400" b="1" dirty="0">
                <a:solidFill>
                  <a:srgbClr val="FF0000"/>
                </a:solidFill>
                <a:sym typeface="+mn-ea"/>
              </a:rPr>
              <a:t>3</a:t>
            </a:r>
            <a:r>
              <a:rPr lang="zh-CN" altLang="en-US" sz="1400" dirty="0">
                <a:sym typeface="+mn-ea"/>
              </a:rPr>
              <a:t>个宿舍所属学校的名称、院系、宿舍（楼号）、人数、成员姓名、宿舍联系人及手机号、打卡条数；②每个宿舍写一个“我们的21天”的打卡总结。③打卡作品展示：形式自创。</a:t>
            </a:r>
          </a:p>
          <a:p>
            <a:pPr fontAlgn="auto">
              <a:lnSpc>
                <a:spcPct val="150000"/>
              </a:lnSpc>
            </a:pPr>
            <a:r>
              <a:rPr lang="zh-CN" altLang="en-US" sz="1400" dirty="0">
                <a:sym typeface="+mn-ea"/>
              </a:rPr>
              <a:t>（3）每院将上述材料整理成册提交，每院一册，同时提交word及pdf版本，邮件名及附件名均标注“学院+生活中的微感动”</a:t>
            </a:r>
            <a:r>
              <a:rPr lang="zh-CN" altLang="en-US" sz="1400" b="1" dirty="0">
                <a:solidFill>
                  <a:schemeClr val="accent6">
                    <a:lumMod val="75000"/>
                  </a:schemeClr>
                </a:solidFill>
                <a:sym typeface="+mn-ea"/>
              </a:rPr>
              <a:t>于5月</a:t>
            </a:r>
            <a:r>
              <a:rPr lang="en-US" altLang="zh-CN" sz="1400" b="1" dirty="0">
                <a:solidFill>
                  <a:schemeClr val="accent6">
                    <a:lumMod val="75000"/>
                  </a:schemeClr>
                </a:solidFill>
                <a:sym typeface="+mn-ea"/>
              </a:rPr>
              <a:t>9</a:t>
            </a:r>
            <a:r>
              <a:rPr lang="zh-CN" altLang="en-US" sz="1400" b="1" dirty="0">
                <a:solidFill>
                  <a:schemeClr val="accent6">
                    <a:lumMod val="75000"/>
                  </a:schemeClr>
                </a:solidFill>
                <a:sym typeface="+mn-ea"/>
              </a:rPr>
              <a:t>日12:00</a:t>
            </a:r>
            <a:r>
              <a:rPr lang="zh-CN" altLang="en-US" sz="1400" dirty="0">
                <a:sym typeface="+mn-ea"/>
              </a:rPr>
              <a:t>之前打包发送至邮箱</a:t>
            </a:r>
            <a:r>
              <a:rPr lang="zh-CN" altLang="en-US" sz="1400" b="1" dirty="0">
                <a:solidFill>
                  <a:schemeClr val="accent6">
                    <a:lumMod val="75000"/>
                  </a:schemeClr>
                </a:solidFill>
                <a:sym typeface="+mn-ea"/>
              </a:rPr>
              <a:t>cugbxlzx@163.com</a:t>
            </a:r>
            <a:r>
              <a:rPr lang="zh-CN" altLang="en-US" sz="1400" dirty="0">
                <a:sym typeface="+mn-ea"/>
              </a:rPr>
              <a:t>。</a:t>
            </a:r>
          </a:p>
        </p:txBody>
      </p:sp>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7" name="组合 6"/>
          <p:cNvGrpSpPr/>
          <p:nvPr/>
        </p:nvGrpSpPr>
        <p:grpSpPr>
          <a:xfrm>
            <a:off x="608330" y="110488"/>
            <a:ext cx="3759200" cy="704850"/>
            <a:chOff x="3146957" y="797751"/>
            <a:chExt cx="5211222" cy="1944556"/>
          </a:xfrm>
        </p:grpSpPr>
        <p:pic>
          <p:nvPicPr>
            <p:cNvPr id="2" name="图片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797752"/>
              <a:ext cx="5211222" cy="1944555"/>
            </a:xfrm>
            <a:prstGeom prst="rect">
              <a:avLst/>
            </a:prstGeom>
          </p:spPr>
        </p:pic>
        <p:pic>
          <p:nvPicPr>
            <p:cNvPr id="6" name="图片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797751"/>
              <a:ext cx="5211222" cy="1944555"/>
            </a:xfrm>
            <a:prstGeom prst="rect">
              <a:avLst/>
            </a:prstGeom>
          </p:spPr>
        </p:pic>
      </p:gr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5">
            <a:lum bright="6000"/>
            <a:extLst>
              <a:ext uri="{28A0092B-C50C-407E-A947-70E740481C1C}">
                <a14:useLocalDpi xmlns:a14="http://schemas.microsoft.com/office/drawing/2010/main" val="0"/>
              </a:ext>
            </a:extLst>
          </a:blip>
          <a:stretch>
            <a:fillRect/>
          </a:stretch>
        </p:blipFill>
        <p:spPr>
          <a:xfrm rot="1975859">
            <a:off x="1740535" y="-943610"/>
            <a:ext cx="10124440" cy="8971280"/>
          </a:xfrm>
          <a:prstGeom prst="rect">
            <a:avLst/>
          </a:prstGeom>
        </p:spPr>
      </p:pic>
      <p:sp>
        <p:nvSpPr>
          <p:cNvPr id="3" name="标题 2"/>
          <p:cNvSpPr>
            <a:spLocks noGrp="1"/>
          </p:cNvSpPr>
          <p:nvPr>
            <p:ph type="title"/>
            <p:custDataLst>
              <p:tags r:id="rId2"/>
            </p:custDataLst>
          </p:nvPr>
        </p:nvSpPr>
        <p:spPr>
          <a:xfrm>
            <a:off x="608400" y="120720"/>
            <a:ext cx="10969200" cy="705600"/>
          </a:xfrm>
        </p:spPr>
        <p:txBody>
          <a:bodyPr>
            <a:noAutofit/>
          </a:bodyPr>
          <a:lstStyle/>
          <a:p>
            <a:pPr algn="l">
              <a:buClrTx/>
              <a:buSzTx/>
              <a:buFontTx/>
            </a:pPr>
            <a:r>
              <a:rPr lang="zh-CN" altLang="en-US" sz="2800" dirty="0">
                <a:sym typeface="+mn-ea"/>
              </a:rPr>
              <a:t>七、生活中的微感动</a:t>
            </a:r>
          </a:p>
        </p:txBody>
      </p:sp>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7" name="组合 6"/>
          <p:cNvGrpSpPr/>
          <p:nvPr/>
        </p:nvGrpSpPr>
        <p:grpSpPr>
          <a:xfrm>
            <a:off x="608330" y="110488"/>
            <a:ext cx="3759200" cy="704850"/>
            <a:chOff x="3146957" y="797751"/>
            <a:chExt cx="5211222" cy="1944556"/>
          </a:xfrm>
        </p:grpSpPr>
        <p:pic>
          <p:nvPicPr>
            <p:cNvPr id="2" name="图片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797752"/>
              <a:ext cx="5211222" cy="1944555"/>
            </a:xfrm>
            <a:prstGeom prst="rect">
              <a:avLst/>
            </a:prstGeom>
          </p:spPr>
        </p:pic>
        <p:pic>
          <p:nvPicPr>
            <p:cNvPr id="6" name="图片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797751"/>
              <a:ext cx="5211222" cy="1944555"/>
            </a:xfrm>
            <a:prstGeom prst="rect">
              <a:avLst/>
            </a:prstGeom>
          </p:spPr>
        </p:pic>
      </p:grpSp>
      <p:pic>
        <p:nvPicPr>
          <p:cNvPr id="4" name="图片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11924" y="508811"/>
            <a:ext cx="6408032" cy="6188149"/>
          </a:xfrm>
          <a:prstGeom prst="rect">
            <a:avLst/>
          </a:prstGeom>
        </p:spPr>
      </p:pic>
    </p:spTree>
    <p:custDataLst>
      <p:tags r:id="rId1"/>
    </p:custDataLst>
    <p:extLst>
      <p:ext uri="{BB962C8B-B14F-4D97-AF65-F5344CB8AC3E}">
        <p14:creationId xmlns:p14="http://schemas.microsoft.com/office/powerpoint/2010/main" val="37894522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5">
            <a:lum bright="6000"/>
            <a:extLst>
              <a:ext uri="{28A0092B-C50C-407E-A947-70E740481C1C}">
                <a14:useLocalDpi xmlns:a14="http://schemas.microsoft.com/office/drawing/2010/main" val="0"/>
              </a:ext>
            </a:extLst>
          </a:blip>
          <a:stretch>
            <a:fillRect/>
          </a:stretch>
        </p:blipFill>
        <p:spPr>
          <a:xfrm rot="1975859">
            <a:off x="1740535" y="-943610"/>
            <a:ext cx="10124440" cy="8971280"/>
          </a:xfrm>
          <a:prstGeom prst="rect">
            <a:avLst/>
          </a:prstGeom>
        </p:spPr>
      </p:pic>
      <p:sp>
        <p:nvSpPr>
          <p:cNvPr id="3" name="标题 2"/>
          <p:cNvSpPr>
            <a:spLocks noGrp="1"/>
          </p:cNvSpPr>
          <p:nvPr>
            <p:ph type="title"/>
            <p:custDataLst>
              <p:tags r:id="rId2"/>
            </p:custDataLst>
          </p:nvPr>
        </p:nvSpPr>
        <p:spPr>
          <a:xfrm>
            <a:off x="608400" y="262960"/>
            <a:ext cx="10969200" cy="705600"/>
          </a:xfrm>
        </p:spPr>
        <p:txBody>
          <a:bodyPr>
            <a:noAutofit/>
          </a:bodyPr>
          <a:lstStyle/>
          <a:p>
            <a:pPr algn="l">
              <a:buClrTx/>
              <a:buSzTx/>
              <a:buFontTx/>
            </a:pPr>
            <a:r>
              <a:rPr lang="zh-CN" altLang="en-US" sz="2800">
                <a:sym typeface="+mn-ea"/>
              </a:rPr>
              <a:t>八、心理健康节闭幕式</a:t>
            </a:r>
          </a:p>
        </p:txBody>
      </p:sp>
      <p:sp>
        <p:nvSpPr>
          <p:cNvPr id="5" name="文本框 4"/>
          <p:cNvSpPr txBox="1"/>
          <p:nvPr/>
        </p:nvSpPr>
        <p:spPr>
          <a:xfrm>
            <a:off x="368935" y="1751965"/>
            <a:ext cx="11630660" cy="3969385"/>
          </a:xfrm>
          <a:prstGeom prst="rect">
            <a:avLst/>
          </a:prstGeom>
          <a:noFill/>
        </p:spPr>
        <p:txBody>
          <a:bodyPr wrap="square" rtlCol="0">
            <a:spAutoFit/>
          </a:bodyPr>
          <a:lstStyle/>
          <a:p>
            <a:pPr fontAlgn="auto">
              <a:lnSpc>
                <a:spcPct val="150000"/>
              </a:lnSpc>
            </a:pPr>
            <a:r>
              <a:rPr lang="zh-CN" altLang="en-US" sz="2800" b="1">
                <a:sym typeface="+mn-ea"/>
              </a:rPr>
              <a:t>时间：</a:t>
            </a:r>
            <a:r>
              <a:rPr lang="zh-CN" altLang="en-US" sz="2800">
                <a:solidFill>
                  <a:schemeClr val="accent6">
                    <a:lumMod val="75000"/>
                  </a:schemeClr>
                </a:solidFill>
                <a:sym typeface="+mn-ea"/>
              </a:rPr>
              <a:t>5月25日</a:t>
            </a:r>
          </a:p>
          <a:p>
            <a:pPr fontAlgn="auto">
              <a:lnSpc>
                <a:spcPct val="150000"/>
              </a:lnSpc>
            </a:pPr>
            <a:r>
              <a:rPr lang="zh-CN" altLang="en-US" sz="2800" b="1">
                <a:sym typeface="+mn-ea"/>
              </a:rPr>
              <a:t>地点：</a:t>
            </a:r>
            <a:r>
              <a:rPr lang="zh-CN" altLang="en-US" sz="2800">
                <a:solidFill>
                  <a:schemeClr val="tx1"/>
                </a:solidFill>
                <a:sym typeface="+mn-ea"/>
              </a:rPr>
              <a:t>暂定</a:t>
            </a:r>
            <a:r>
              <a:rPr lang="zh-CN" altLang="en-US" sz="2800">
                <a:solidFill>
                  <a:schemeClr val="accent6">
                    <a:lumMod val="75000"/>
                  </a:schemeClr>
                </a:solidFill>
                <a:sym typeface="+mn-ea"/>
              </a:rPr>
              <a:t>夏日广场中午12:00-14:00</a:t>
            </a:r>
            <a:r>
              <a:rPr lang="zh-CN" altLang="en-US" sz="2800">
                <a:solidFill>
                  <a:schemeClr val="tx1"/>
                </a:solidFill>
                <a:sym typeface="+mn-ea"/>
              </a:rPr>
              <a:t>，具体活动安排视疫情防控要求而定</a:t>
            </a:r>
          </a:p>
          <a:p>
            <a:pPr fontAlgn="auto">
              <a:lnSpc>
                <a:spcPct val="150000"/>
              </a:lnSpc>
            </a:pPr>
            <a:r>
              <a:rPr lang="zh-CN" altLang="en-US" sz="2800" b="1">
                <a:sym typeface="+mn-ea"/>
              </a:rPr>
              <a:t>参与人员：</a:t>
            </a:r>
            <a:r>
              <a:rPr lang="zh-CN" altLang="en-US" sz="2800">
                <a:sym typeface="+mn-ea"/>
              </a:rPr>
              <a:t>学工部相关领导、心理中心专职教师和各学院心理工作负责老师，心理委员及学生心理社团骨干。</a:t>
            </a:r>
          </a:p>
          <a:p>
            <a:pPr fontAlgn="auto">
              <a:lnSpc>
                <a:spcPct val="150000"/>
              </a:lnSpc>
            </a:pPr>
            <a:r>
              <a:rPr lang="zh-CN" altLang="en-US" sz="2800" b="1">
                <a:sym typeface="+mn-ea"/>
              </a:rPr>
              <a:t>主要内容：</a:t>
            </a:r>
            <a:r>
              <a:rPr lang="zh-CN" altLang="en-US" sz="2800">
                <a:sym typeface="+mn-ea"/>
              </a:rPr>
              <a:t>第十八届大学生心理健康节活动展示、心理活动嘉年华等。</a:t>
            </a:r>
          </a:p>
        </p:txBody>
      </p:sp>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7" name="组合 6"/>
          <p:cNvGrpSpPr/>
          <p:nvPr/>
        </p:nvGrpSpPr>
        <p:grpSpPr>
          <a:xfrm>
            <a:off x="608330" y="273050"/>
            <a:ext cx="4107815" cy="704850"/>
            <a:chOff x="3146957" y="1190171"/>
            <a:chExt cx="5211222" cy="1944556"/>
          </a:xfrm>
        </p:grpSpPr>
        <p:pic>
          <p:nvPicPr>
            <p:cNvPr id="2" name="图片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1190172"/>
              <a:ext cx="5211222" cy="1944555"/>
            </a:xfrm>
            <a:prstGeom prst="rect">
              <a:avLst/>
            </a:prstGeom>
          </p:spPr>
        </p:pic>
        <p:pic>
          <p:nvPicPr>
            <p:cNvPr id="6" name="图片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1190171"/>
              <a:ext cx="5211222" cy="1944555"/>
            </a:xfrm>
            <a:prstGeom prst="rect">
              <a:avLst/>
            </a:prstGeom>
          </p:spPr>
        </p:pic>
      </p:gr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5">
            <a:lum bright="6000"/>
            <a:extLst>
              <a:ext uri="{28A0092B-C50C-407E-A947-70E740481C1C}">
                <a14:useLocalDpi xmlns:a14="http://schemas.microsoft.com/office/drawing/2010/main" val="0"/>
              </a:ext>
            </a:extLst>
          </a:blip>
          <a:stretch>
            <a:fillRect/>
          </a:stretch>
        </p:blipFill>
        <p:spPr>
          <a:xfrm rot="1975859">
            <a:off x="1740535" y="-943610"/>
            <a:ext cx="10124440" cy="8971280"/>
          </a:xfrm>
          <a:prstGeom prst="rect">
            <a:avLst/>
          </a:prstGeom>
        </p:spPr>
      </p:pic>
      <p:sp>
        <p:nvSpPr>
          <p:cNvPr id="3" name="标题 2"/>
          <p:cNvSpPr>
            <a:spLocks noGrp="1"/>
          </p:cNvSpPr>
          <p:nvPr>
            <p:ph type="title"/>
            <p:custDataLst>
              <p:tags r:id="rId2"/>
            </p:custDataLst>
          </p:nvPr>
        </p:nvSpPr>
        <p:spPr>
          <a:xfrm>
            <a:off x="608400" y="120720"/>
            <a:ext cx="10969200" cy="705600"/>
          </a:xfrm>
        </p:spPr>
        <p:txBody>
          <a:bodyPr>
            <a:noAutofit/>
          </a:bodyPr>
          <a:lstStyle/>
          <a:p>
            <a:pPr algn="l">
              <a:buClrTx/>
              <a:buSzTx/>
              <a:buFontTx/>
            </a:pPr>
            <a:r>
              <a:rPr lang="zh-CN" altLang="en-US" sz="2800">
                <a:sym typeface="+mn-ea"/>
              </a:rPr>
              <a:t>九、“定格美好 扬帆起航”毕业生心理辅导团体活动</a:t>
            </a:r>
          </a:p>
        </p:txBody>
      </p:sp>
      <p:sp>
        <p:nvSpPr>
          <p:cNvPr id="5" name="文本框 4"/>
          <p:cNvSpPr txBox="1"/>
          <p:nvPr/>
        </p:nvSpPr>
        <p:spPr>
          <a:xfrm>
            <a:off x="277495" y="1294765"/>
            <a:ext cx="11630660" cy="4707890"/>
          </a:xfrm>
          <a:prstGeom prst="rect">
            <a:avLst/>
          </a:prstGeom>
          <a:noFill/>
        </p:spPr>
        <p:txBody>
          <a:bodyPr wrap="square" rtlCol="0">
            <a:spAutoFit/>
          </a:bodyPr>
          <a:lstStyle/>
          <a:p>
            <a:pPr fontAlgn="auto">
              <a:lnSpc>
                <a:spcPct val="150000"/>
              </a:lnSpc>
            </a:pPr>
            <a:r>
              <a:rPr lang="zh-CN" altLang="en-US" sz="2000" b="1" dirty="0">
                <a:sym typeface="+mn-ea"/>
              </a:rPr>
              <a:t>主要内容：</a:t>
            </a:r>
            <a:r>
              <a:rPr lang="zh-CN" altLang="en-US" sz="2000" dirty="0">
                <a:sym typeface="+mn-ea"/>
              </a:rPr>
              <a:t>毕业之际，又一届学生即将告别母校，挥别挚友，迈向社会，完成新的角色转换。本活动以“定格美好 扬帆起航”为主题，面向全体毕业生开展心理辅导团体活动，带领学生回顾大学生活点滴，将美好的回忆转化成促进自己前进的不竭动力，营造温暖支持的团体氛围，将诚挚的情谊汇聚成鼓舞自己成长的力量源泉。承载着希望和梦想，携着更充足的心理准备，学生们可以更有勇气面对未来的挑战，更有信心的走向光明的未来。</a:t>
            </a:r>
          </a:p>
          <a:p>
            <a:pPr fontAlgn="auto">
              <a:lnSpc>
                <a:spcPct val="150000"/>
              </a:lnSpc>
            </a:pPr>
            <a:r>
              <a:rPr lang="zh-CN" altLang="en-US" sz="2000" b="1" dirty="0">
                <a:sym typeface="+mn-ea"/>
              </a:rPr>
              <a:t>参与对象：</a:t>
            </a:r>
            <a:r>
              <a:rPr lang="zh-CN" altLang="en-US" sz="2000" dirty="0">
                <a:sym typeface="+mn-ea"/>
              </a:rPr>
              <a:t>全体本科生、研究生毕业生，以</a:t>
            </a:r>
            <a:r>
              <a:rPr lang="zh-CN" altLang="en-US" sz="2000" b="1" dirty="0">
                <a:sym typeface="+mn-ea"/>
              </a:rPr>
              <a:t>班级</a:t>
            </a:r>
            <a:r>
              <a:rPr lang="zh-CN" altLang="en-US" sz="2000" dirty="0">
                <a:sym typeface="+mn-ea"/>
              </a:rPr>
              <a:t>为单位参加</a:t>
            </a:r>
          </a:p>
          <a:p>
            <a:pPr fontAlgn="auto">
              <a:lnSpc>
                <a:spcPct val="150000"/>
              </a:lnSpc>
            </a:pPr>
            <a:r>
              <a:rPr lang="zh-CN" altLang="en-US" sz="2000" b="1" dirty="0">
                <a:sym typeface="+mn-ea"/>
              </a:rPr>
              <a:t>活动时间：</a:t>
            </a:r>
            <a:r>
              <a:rPr lang="zh-CN" altLang="en-US" sz="2000" b="1" dirty="0">
                <a:solidFill>
                  <a:srgbClr val="C00000"/>
                </a:solidFill>
                <a:sym typeface="+mn-ea"/>
              </a:rPr>
              <a:t>5月</a:t>
            </a:r>
            <a:r>
              <a:rPr lang="en-US" altLang="zh-CN" sz="2000" b="1" dirty="0">
                <a:solidFill>
                  <a:srgbClr val="C00000"/>
                </a:solidFill>
                <a:sym typeface="+mn-ea"/>
              </a:rPr>
              <a:t>9</a:t>
            </a:r>
            <a:r>
              <a:rPr lang="zh-CN" altLang="en-US" sz="2000" b="1" dirty="0">
                <a:solidFill>
                  <a:srgbClr val="C00000"/>
                </a:solidFill>
                <a:sym typeface="+mn-ea"/>
              </a:rPr>
              <a:t>日12:00</a:t>
            </a:r>
            <a:r>
              <a:rPr lang="zh-CN" altLang="en-US" sz="2000" dirty="0">
                <a:sym typeface="+mn-ea"/>
              </a:rPr>
              <a:t>之前完成报名</a:t>
            </a:r>
          </a:p>
          <a:p>
            <a:pPr fontAlgn="auto">
              <a:lnSpc>
                <a:spcPct val="150000"/>
              </a:lnSpc>
            </a:pPr>
            <a:r>
              <a:rPr lang="zh-CN" altLang="en-US" sz="2000" b="1" dirty="0">
                <a:sym typeface="+mn-ea"/>
              </a:rPr>
              <a:t>报名方式</a:t>
            </a:r>
            <a:r>
              <a:rPr lang="zh-CN" altLang="en-US" sz="2000" dirty="0">
                <a:sym typeface="+mn-ea"/>
              </a:rPr>
              <a:t>：</a:t>
            </a:r>
          </a:p>
          <a:p>
            <a:pPr fontAlgn="auto">
              <a:lnSpc>
                <a:spcPct val="150000"/>
              </a:lnSpc>
            </a:pPr>
            <a:r>
              <a:rPr lang="zh-CN" altLang="en-US" sz="2000" dirty="0">
                <a:sym typeface="+mn-ea"/>
              </a:rPr>
              <a:t>以学院为单位统一填写汇总表，命名为“学院名称+毕业生心理团体”，于</a:t>
            </a:r>
            <a:r>
              <a:rPr lang="zh-CN" altLang="en-US" sz="2000" b="1" dirty="0">
                <a:solidFill>
                  <a:srgbClr val="C00000"/>
                </a:solidFill>
                <a:sym typeface="+mn-ea"/>
              </a:rPr>
              <a:t>5月</a:t>
            </a:r>
            <a:r>
              <a:rPr lang="en-US" altLang="zh-CN" sz="2000" b="1" dirty="0">
                <a:solidFill>
                  <a:srgbClr val="C00000"/>
                </a:solidFill>
                <a:sym typeface="+mn-ea"/>
              </a:rPr>
              <a:t>9</a:t>
            </a:r>
            <a:r>
              <a:rPr lang="zh-CN" altLang="en-US" sz="2000" b="1" dirty="0">
                <a:solidFill>
                  <a:srgbClr val="C00000"/>
                </a:solidFill>
                <a:sym typeface="+mn-ea"/>
              </a:rPr>
              <a:t>日中午12:00</a:t>
            </a:r>
            <a:r>
              <a:rPr lang="zh-CN" altLang="en-US" sz="2000" dirty="0">
                <a:sym typeface="+mn-ea"/>
              </a:rPr>
              <a:t>之前发送至邮箱</a:t>
            </a:r>
            <a:r>
              <a:rPr lang="zh-CN" altLang="en-US" sz="2000" b="1" dirty="0">
                <a:solidFill>
                  <a:srgbClr val="C00000"/>
                </a:solidFill>
                <a:sym typeface="+mn-ea"/>
              </a:rPr>
              <a:t>cugbxlzx@163.com</a:t>
            </a:r>
            <a:r>
              <a:rPr lang="zh-CN" altLang="en-US" sz="2000" dirty="0">
                <a:sym typeface="+mn-ea"/>
              </a:rPr>
              <a:t>，邮件主题注明“学院名称+毕业生心理团体”。</a:t>
            </a:r>
          </a:p>
        </p:txBody>
      </p:sp>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7" name="组合 6"/>
          <p:cNvGrpSpPr/>
          <p:nvPr/>
        </p:nvGrpSpPr>
        <p:grpSpPr>
          <a:xfrm>
            <a:off x="537210" y="100330"/>
            <a:ext cx="9529445" cy="704850"/>
            <a:chOff x="3146957" y="797751"/>
            <a:chExt cx="5211222" cy="1944556"/>
          </a:xfrm>
        </p:grpSpPr>
        <p:pic>
          <p:nvPicPr>
            <p:cNvPr id="2" name="图片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797752"/>
              <a:ext cx="5211222" cy="1944555"/>
            </a:xfrm>
            <a:prstGeom prst="rect">
              <a:avLst/>
            </a:prstGeom>
          </p:spPr>
        </p:pic>
        <p:pic>
          <p:nvPicPr>
            <p:cNvPr id="6" name="图片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797751"/>
              <a:ext cx="5211222" cy="1944555"/>
            </a:xfrm>
            <a:prstGeom prst="rect">
              <a:avLst/>
            </a:prstGeom>
          </p:spPr>
        </p:pic>
      </p:gr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75D816B2-2413-4F79-BBBB-5F0BCF1598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488" y="2054136"/>
            <a:ext cx="11900512" cy="3454578"/>
          </a:xfrm>
          <a:prstGeom prst="rect">
            <a:avLst/>
          </a:prstGeom>
        </p:spPr>
      </p:pic>
    </p:spTree>
    <p:extLst>
      <p:ext uri="{BB962C8B-B14F-4D97-AF65-F5344CB8AC3E}">
        <p14:creationId xmlns:p14="http://schemas.microsoft.com/office/powerpoint/2010/main" val="37269420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5">
            <a:lum bright="6000"/>
            <a:extLst>
              <a:ext uri="{28A0092B-C50C-407E-A947-70E740481C1C}">
                <a14:useLocalDpi xmlns:a14="http://schemas.microsoft.com/office/drawing/2010/main" val="0"/>
              </a:ext>
            </a:extLst>
          </a:blip>
          <a:stretch>
            <a:fillRect/>
          </a:stretch>
        </p:blipFill>
        <p:spPr>
          <a:xfrm rot="1975859">
            <a:off x="1740535" y="-943610"/>
            <a:ext cx="10124440" cy="8971280"/>
          </a:xfrm>
          <a:prstGeom prst="rect">
            <a:avLst/>
          </a:prstGeom>
        </p:spPr>
      </p:pic>
      <p:sp>
        <p:nvSpPr>
          <p:cNvPr id="3" name="标题 2"/>
          <p:cNvSpPr>
            <a:spLocks noGrp="1"/>
          </p:cNvSpPr>
          <p:nvPr>
            <p:ph type="title"/>
            <p:custDataLst>
              <p:tags r:id="rId2"/>
            </p:custDataLst>
          </p:nvPr>
        </p:nvSpPr>
        <p:spPr>
          <a:xfrm>
            <a:off x="608400" y="262960"/>
            <a:ext cx="10969200" cy="705600"/>
          </a:xfrm>
        </p:spPr>
        <p:txBody>
          <a:bodyPr>
            <a:noAutofit/>
          </a:bodyPr>
          <a:lstStyle/>
          <a:p>
            <a:pPr algn="l">
              <a:buClrTx/>
              <a:buSzTx/>
              <a:buFontTx/>
            </a:pPr>
            <a:r>
              <a:rPr lang="zh-CN" altLang="en-US" sz="2800">
                <a:sym typeface="+mn-ea"/>
              </a:rPr>
              <a:t>十、参加“首都大学生心理健康节”其他活动</a:t>
            </a:r>
          </a:p>
        </p:txBody>
      </p:sp>
      <p:sp>
        <p:nvSpPr>
          <p:cNvPr id="5" name="文本框 4"/>
          <p:cNvSpPr txBox="1"/>
          <p:nvPr/>
        </p:nvSpPr>
        <p:spPr>
          <a:xfrm>
            <a:off x="1983740" y="2158365"/>
            <a:ext cx="9680575" cy="2306955"/>
          </a:xfrm>
          <a:prstGeom prst="rect">
            <a:avLst/>
          </a:prstGeom>
          <a:noFill/>
        </p:spPr>
        <p:txBody>
          <a:bodyPr wrap="square" rtlCol="0">
            <a:spAutoFit/>
          </a:bodyPr>
          <a:lstStyle/>
          <a:p>
            <a:pPr fontAlgn="auto">
              <a:lnSpc>
                <a:spcPct val="150000"/>
              </a:lnSpc>
            </a:pPr>
            <a:r>
              <a:rPr lang="zh-CN" altLang="en-US" sz="3200">
                <a:sym typeface="+mn-ea"/>
              </a:rPr>
              <a:t>1.2022年首都高校心理健康知识竞赛</a:t>
            </a:r>
          </a:p>
          <a:p>
            <a:pPr fontAlgn="auto">
              <a:lnSpc>
                <a:spcPct val="150000"/>
              </a:lnSpc>
            </a:pPr>
            <a:r>
              <a:rPr lang="zh-CN" altLang="en-US" sz="3200">
                <a:sym typeface="+mn-ea"/>
              </a:rPr>
              <a:t>2.2022年首都高校心理社团专题论坛</a:t>
            </a:r>
          </a:p>
          <a:p>
            <a:pPr fontAlgn="auto">
              <a:lnSpc>
                <a:spcPct val="150000"/>
              </a:lnSpc>
            </a:pPr>
            <a:endParaRPr lang="zh-CN" altLang="en-US" sz="3200">
              <a:sym typeface="+mn-ea"/>
            </a:endParaRPr>
          </a:p>
        </p:txBody>
      </p:sp>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7" name="组合 6"/>
          <p:cNvGrpSpPr/>
          <p:nvPr/>
        </p:nvGrpSpPr>
        <p:grpSpPr>
          <a:xfrm>
            <a:off x="608330" y="242570"/>
            <a:ext cx="8070850" cy="767080"/>
            <a:chOff x="3146957" y="1190171"/>
            <a:chExt cx="5124617" cy="1944556"/>
          </a:xfrm>
        </p:grpSpPr>
        <p:pic>
          <p:nvPicPr>
            <p:cNvPr id="2" name="图片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1190171"/>
              <a:ext cx="3588343" cy="1944556"/>
            </a:xfrm>
            <a:prstGeom prst="rect">
              <a:avLst/>
            </a:prstGeom>
          </p:spPr>
        </p:pic>
        <p:pic>
          <p:nvPicPr>
            <p:cNvPr id="6" name="图片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1190171"/>
              <a:ext cx="5124617" cy="1944556"/>
            </a:xfrm>
            <a:prstGeom prst="rect">
              <a:avLst/>
            </a:prstGeom>
          </p:spPr>
        </p:pic>
      </p:gr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6">
            <a:lum bright="6000"/>
            <a:extLst>
              <a:ext uri="{28A0092B-C50C-407E-A947-70E740481C1C}">
                <a14:useLocalDpi xmlns:a14="http://schemas.microsoft.com/office/drawing/2010/main" val="0"/>
              </a:ext>
            </a:extLst>
          </a:blip>
          <a:stretch>
            <a:fillRect/>
          </a:stretch>
        </p:blipFill>
        <p:spPr>
          <a:xfrm rot="1975859">
            <a:off x="1624965" y="-1056640"/>
            <a:ext cx="10124440" cy="8971280"/>
          </a:xfrm>
          <a:prstGeom prst="rect">
            <a:avLst/>
          </a:prstGeom>
        </p:spPr>
      </p:pic>
      <p:sp>
        <p:nvSpPr>
          <p:cNvPr id="3" name="标题 2"/>
          <p:cNvSpPr>
            <a:spLocks noGrp="1"/>
          </p:cNvSpPr>
          <p:nvPr>
            <p:ph type="title"/>
            <p:custDataLst>
              <p:tags r:id="rId2"/>
            </p:custDataLst>
          </p:nvPr>
        </p:nvSpPr>
        <p:spPr>
          <a:xfrm>
            <a:off x="649040" y="649040"/>
            <a:ext cx="10969200" cy="705600"/>
          </a:xfrm>
        </p:spPr>
        <p:txBody>
          <a:bodyPr>
            <a:noAutofit/>
          </a:bodyPr>
          <a:lstStyle/>
          <a:p>
            <a:pPr algn="l">
              <a:buClrTx/>
              <a:buSzTx/>
              <a:buFontTx/>
            </a:pPr>
            <a:r>
              <a:rPr lang="zh-CN" altLang="en-US" sz="2800">
                <a:sym typeface="+mn-ea"/>
              </a:rPr>
              <a:t>奖项设置</a:t>
            </a:r>
          </a:p>
        </p:txBody>
      </p:sp>
      <p:sp>
        <p:nvSpPr>
          <p:cNvPr id="5" name="文本框 4"/>
          <p:cNvSpPr txBox="1"/>
          <p:nvPr/>
        </p:nvSpPr>
        <p:spPr>
          <a:xfrm>
            <a:off x="5717993" y="1586309"/>
            <a:ext cx="6257028" cy="4662815"/>
          </a:xfrm>
          <a:prstGeom prst="rect">
            <a:avLst/>
          </a:prstGeom>
          <a:noFill/>
        </p:spPr>
        <p:txBody>
          <a:bodyPr wrap="square" rtlCol="0">
            <a:spAutoFit/>
          </a:bodyPr>
          <a:lstStyle/>
          <a:p>
            <a:pPr>
              <a:lnSpc>
                <a:spcPct val="150000"/>
              </a:lnSpc>
            </a:pPr>
            <a:r>
              <a:rPr lang="zh-CN" altLang="en-US" dirty="0">
                <a:sym typeface="+mn-ea"/>
              </a:rPr>
              <a:t>1.</a:t>
            </a:r>
            <a:r>
              <a:rPr lang="zh-CN" altLang="zh-CN" dirty="0"/>
              <a:t>高度重视，积极宣传。各学院要高度重视，认真落实，广泛发动党团班组织，拓宽线上线下渠道，大力宣传心理健康节的主题意义和活动内容强，强化大学生心理健康自助助人意识。</a:t>
            </a:r>
            <a:r>
              <a:rPr lang="zh-CN" altLang="zh-CN" b="1" dirty="0">
                <a:solidFill>
                  <a:srgbClr val="FF0000"/>
                </a:solidFill>
              </a:rPr>
              <a:t>鼓励各学院根据学院特色，</a:t>
            </a:r>
            <a:r>
              <a:rPr lang="zh-CN" altLang="zh-CN" dirty="0"/>
              <a:t>开展丰富多彩的心理健康活动，培育学生自尊自信、理性平和、积极向上的健康心态。</a:t>
            </a:r>
            <a:endParaRPr lang="en-US" altLang="zh-CN" dirty="0"/>
          </a:p>
          <a:p>
            <a:pPr>
              <a:lnSpc>
                <a:spcPct val="150000"/>
              </a:lnSpc>
            </a:pPr>
            <a:endParaRPr lang="zh-CN" altLang="zh-CN" dirty="0"/>
          </a:p>
          <a:p>
            <a:pPr>
              <a:lnSpc>
                <a:spcPct val="150000"/>
              </a:lnSpc>
            </a:pPr>
            <a:r>
              <a:rPr lang="en-US" altLang="zh-CN" b="1" dirty="0"/>
              <a:t>2.</a:t>
            </a:r>
            <a:r>
              <a:rPr lang="zh-CN" altLang="zh-CN" dirty="0"/>
              <a:t>广泛动员，注重实效。各学院要广泛动员学生积极参与心理健康节各类活动，鼓励学生发挥创意，努力创作和团队协作，</a:t>
            </a:r>
            <a:r>
              <a:rPr lang="zh-CN" altLang="zh-CN" b="1" dirty="0">
                <a:solidFill>
                  <a:srgbClr val="FF0000"/>
                </a:solidFill>
              </a:rPr>
              <a:t>要求学院加强指导，重点培植，评审后提交优秀作品</a:t>
            </a:r>
            <a:r>
              <a:rPr lang="zh-CN" altLang="zh-CN" dirty="0"/>
              <a:t>，展现良好风貌，促进大学生心理健康素质、思想道德素质、科学文化素质协调发展。</a:t>
            </a:r>
          </a:p>
        </p:txBody>
      </p:sp>
      <p:pic>
        <p:nvPicPr>
          <p:cNvPr id="32" name="图片 3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7" name="组合 6"/>
          <p:cNvGrpSpPr/>
          <p:nvPr/>
        </p:nvGrpSpPr>
        <p:grpSpPr>
          <a:xfrm>
            <a:off x="608330" y="587375"/>
            <a:ext cx="1840230" cy="767080"/>
            <a:chOff x="3146957" y="1190171"/>
            <a:chExt cx="5124617" cy="1944556"/>
          </a:xfrm>
        </p:grpSpPr>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46957" y="1190171"/>
              <a:ext cx="3588343" cy="1944556"/>
            </a:xfrm>
            <a:prstGeom prst="rect">
              <a:avLst/>
            </a:prstGeom>
          </p:spPr>
        </p:pic>
        <p:pic>
          <p:nvPicPr>
            <p:cNvPr id="6" name="图片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3146957" y="1190171"/>
              <a:ext cx="5124617" cy="1944556"/>
            </a:xfrm>
            <a:prstGeom prst="rect">
              <a:avLst/>
            </a:prstGeom>
          </p:spPr>
        </p:pic>
      </p:grpSp>
      <p:sp>
        <p:nvSpPr>
          <p:cNvPr id="4" name="文本框 3"/>
          <p:cNvSpPr txBox="1"/>
          <p:nvPr/>
        </p:nvSpPr>
        <p:spPr>
          <a:xfrm>
            <a:off x="608330" y="1638456"/>
            <a:ext cx="4758055" cy="5078313"/>
          </a:xfrm>
          <a:prstGeom prst="rect">
            <a:avLst/>
          </a:prstGeom>
          <a:noFill/>
        </p:spPr>
        <p:txBody>
          <a:bodyPr wrap="square" rtlCol="0">
            <a:spAutoFit/>
          </a:bodyPr>
          <a:lstStyle/>
          <a:p>
            <a:pPr fontAlgn="auto">
              <a:lnSpc>
                <a:spcPct val="150000"/>
              </a:lnSpc>
            </a:pPr>
            <a:r>
              <a:rPr lang="zh-CN" altLang="en-US" sz="2400" dirty="0">
                <a:sym typeface="+mn-ea"/>
              </a:rPr>
              <a:t>1.作品征集比赛设置一等奖1名，二等奖2名，三等奖3名。分别授予证书和奖品。</a:t>
            </a:r>
            <a:endParaRPr lang="en-US" altLang="zh-CN" sz="2400" dirty="0">
              <a:sym typeface="+mn-ea"/>
            </a:endParaRPr>
          </a:p>
          <a:p>
            <a:pPr fontAlgn="auto">
              <a:lnSpc>
                <a:spcPct val="150000"/>
              </a:lnSpc>
            </a:pPr>
            <a:endParaRPr lang="zh-CN" altLang="en-US" sz="2400" dirty="0">
              <a:sym typeface="+mn-ea"/>
            </a:endParaRPr>
          </a:p>
          <a:p>
            <a:pPr fontAlgn="auto">
              <a:lnSpc>
                <a:spcPct val="150000"/>
              </a:lnSpc>
            </a:pPr>
            <a:r>
              <a:rPr lang="zh-CN" altLang="en-US" sz="2400" dirty="0">
                <a:sym typeface="+mn-ea"/>
              </a:rPr>
              <a:t>2.根据各学院在心理健康节中的组织参与情况，</a:t>
            </a:r>
            <a:r>
              <a:rPr lang="zh-CN" altLang="en-US" sz="2400" b="1" dirty="0">
                <a:solidFill>
                  <a:srgbClr val="FF0000"/>
                </a:solidFill>
                <a:sym typeface="+mn-ea"/>
              </a:rPr>
              <a:t>评选优秀组织奖3个、特色奖1</a:t>
            </a:r>
            <a:r>
              <a:rPr lang="zh-CN" altLang="en-US" sz="2400" b="1" dirty="0" smtClean="0">
                <a:solidFill>
                  <a:srgbClr val="FF0000"/>
                </a:solidFill>
                <a:sym typeface="+mn-ea"/>
              </a:rPr>
              <a:t>个、知识竞赛突出组织奖</a:t>
            </a:r>
            <a:r>
              <a:rPr lang="en-US" altLang="zh-CN" sz="2400" b="1" dirty="0" smtClean="0">
                <a:solidFill>
                  <a:srgbClr val="FF0000"/>
                </a:solidFill>
                <a:sym typeface="+mn-ea"/>
              </a:rPr>
              <a:t>3</a:t>
            </a:r>
            <a:r>
              <a:rPr lang="zh-CN" altLang="en-US" sz="2400" b="1" smtClean="0">
                <a:solidFill>
                  <a:srgbClr val="FF0000"/>
                </a:solidFill>
                <a:sym typeface="+mn-ea"/>
              </a:rPr>
              <a:t>个。</a:t>
            </a:r>
            <a:endParaRPr lang="zh-CN" altLang="en-US" sz="2400" b="1" dirty="0">
              <a:solidFill>
                <a:srgbClr val="FF0000"/>
              </a:solidFill>
              <a:sym typeface="+mn-ea"/>
            </a:endParaRPr>
          </a:p>
          <a:p>
            <a:pPr fontAlgn="auto">
              <a:lnSpc>
                <a:spcPct val="150000"/>
              </a:lnSpc>
            </a:pPr>
            <a:endParaRPr lang="zh-CN" altLang="en-US" sz="2400" dirty="0">
              <a:sym typeface="+mn-ea"/>
            </a:endParaRPr>
          </a:p>
        </p:txBody>
      </p:sp>
      <p:sp>
        <p:nvSpPr>
          <p:cNvPr id="8" name="标题 2"/>
          <p:cNvSpPr>
            <a:spLocks noGrp="1"/>
          </p:cNvSpPr>
          <p:nvPr>
            <p:custDataLst>
              <p:tags r:id="rId3"/>
            </p:custDataLst>
          </p:nvPr>
        </p:nvSpPr>
        <p:spPr>
          <a:xfrm>
            <a:off x="6091555" y="648970"/>
            <a:ext cx="10613390" cy="705485"/>
          </a:xfrm>
          <a:prstGeom prst="rect">
            <a:avLst/>
          </a:prstGeom>
        </p:spPr>
        <p:txBody>
          <a:bodyPr vert="horz" lIns="90000" tIns="46800" rIns="90000" bIns="46800" rtlCol="0" anchor="ctr" anchorCtr="0">
            <a:noAutofit/>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pPr algn="l">
              <a:buClrTx/>
              <a:buSzTx/>
              <a:buFontTx/>
            </a:pPr>
            <a:r>
              <a:rPr lang="zh-CN" altLang="en-US" sz="2800">
                <a:sym typeface="+mn-ea"/>
              </a:rPr>
              <a:t>工作要求</a:t>
            </a:r>
          </a:p>
        </p:txBody>
      </p:sp>
      <p:grpSp>
        <p:nvGrpSpPr>
          <p:cNvPr id="14" name="组合 13"/>
          <p:cNvGrpSpPr/>
          <p:nvPr/>
        </p:nvGrpSpPr>
        <p:grpSpPr>
          <a:xfrm>
            <a:off x="5861797" y="648970"/>
            <a:ext cx="2194732" cy="705485"/>
            <a:chOff x="3146957" y="1190171"/>
            <a:chExt cx="5981785" cy="1944556"/>
          </a:xfrm>
        </p:grpSpPr>
        <p:pic>
          <p:nvPicPr>
            <p:cNvPr id="15" name="图片 1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146957" y="1190171"/>
              <a:ext cx="3588343" cy="1944556"/>
            </a:xfrm>
            <a:prstGeom prst="rect">
              <a:avLst/>
            </a:prstGeom>
          </p:spPr>
        </p:pic>
        <p:pic>
          <p:nvPicPr>
            <p:cNvPr id="16" name="图片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4004125" y="1190171"/>
              <a:ext cx="5124617" cy="1944556"/>
            </a:xfrm>
            <a:prstGeom prst="rect">
              <a:avLst/>
            </a:prstGeom>
          </p:spPr>
        </p:pic>
      </p:gr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611575" y="1500560"/>
            <a:ext cx="10969200" cy="4759200"/>
          </a:xfrm>
        </p:spPr>
        <p:txBody>
          <a:bodyPr/>
          <a:lstStyle/>
          <a:p>
            <a:pPr marL="0" indent="0">
              <a:buNone/>
            </a:pPr>
            <a:r>
              <a:rPr lang="en-US" altLang="zh-CN"/>
              <a:t>                            </a:t>
            </a:r>
          </a:p>
          <a:p>
            <a:pPr marL="0" indent="0">
              <a:buNone/>
            </a:pPr>
            <a:r>
              <a:rPr lang="en-US" altLang="zh-CN"/>
              <a:t>                                          </a:t>
            </a:r>
          </a:p>
          <a:p>
            <a:pPr marL="0" indent="0">
              <a:buNone/>
            </a:pPr>
            <a:endParaRPr lang="en-US" altLang="zh-CN"/>
          </a:p>
          <a:p>
            <a:pPr marL="0" indent="0" algn="ctr">
              <a:buNone/>
            </a:pPr>
            <a:r>
              <a:rPr lang="en-US" altLang="zh-CN"/>
              <a:t> </a:t>
            </a:r>
            <a:r>
              <a:rPr lang="zh-CN" altLang="en-US" sz="5400" b="1"/>
              <a:t>谢谢大家！</a:t>
            </a: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lum bright="6000"/>
            <a:extLst>
              <a:ext uri="{28A0092B-C50C-407E-A947-70E740481C1C}">
                <a14:useLocalDpi xmlns:a14="http://schemas.microsoft.com/office/drawing/2010/main" val="0"/>
              </a:ext>
            </a:extLst>
          </a:blip>
          <a:stretch>
            <a:fillRect/>
          </a:stretch>
        </p:blipFill>
        <p:spPr>
          <a:xfrm rot="1975859">
            <a:off x="-234950" y="-1783715"/>
            <a:ext cx="12661900" cy="10424795"/>
          </a:xfrm>
          <a:prstGeom prst="rect">
            <a:avLst/>
          </a:prstGeom>
        </p:spPr>
      </p:pic>
      <p:sp>
        <p:nvSpPr>
          <p:cNvPr id="8" name="文本框 7"/>
          <p:cNvSpPr txBox="1"/>
          <p:nvPr/>
        </p:nvSpPr>
        <p:spPr>
          <a:xfrm>
            <a:off x="927735" y="705342"/>
            <a:ext cx="2214880" cy="706755"/>
          </a:xfrm>
          <a:prstGeom prst="rect">
            <a:avLst/>
          </a:prstGeom>
          <a:noFill/>
        </p:spPr>
        <p:txBody>
          <a:bodyPr wrap="none" rtlCol="0">
            <a:spAutoFit/>
            <a:scene3d>
              <a:camera prst="orthographicFront"/>
              <a:lightRig rig="threePt" dir="t"/>
            </a:scene3d>
            <a:sp3d contourW="12700"/>
          </a:bodyPr>
          <a:lstStyle/>
          <a:p>
            <a:pPr lvl="0" algn="ctr">
              <a:defRPr/>
            </a:pPr>
            <a:r>
              <a:rPr lang="zh-CN" altLang="en-US" sz="4000" b="1" dirty="0">
                <a:cs typeface="+mn-ea"/>
                <a:sym typeface="+mn-lt"/>
              </a:rPr>
              <a:t>活动内容</a:t>
            </a:r>
          </a:p>
        </p:txBody>
      </p:sp>
      <p:sp>
        <p:nvSpPr>
          <p:cNvPr id="5" name="心形 4"/>
          <p:cNvSpPr/>
          <p:nvPr/>
        </p:nvSpPr>
        <p:spPr>
          <a:xfrm>
            <a:off x="7274560" y="1506855"/>
            <a:ext cx="4311015" cy="3912235"/>
          </a:xfrm>
          <a:prstGeom prst="heart">
            <a:avLst/>
          </a:prstGeom>
        </p:spPr>
        <p:style>
          <a:lnRef idx="1">
            <a:schemeClr val="accent6"/>
          </a:lnRef>
          <a:fillRef idx="3">
            <a:schemeClr val="accent6"/>
          </a:fillRef>
          <a:effectRef idx="2">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lang="zh-CN" altLang="en-US" sz="3200" b="1" noProof="0" dirty="0">
              <a:ln>
                <a:noFill/>
              </a:ln>
              <a:solidFill>
                <a:schemeClr val="bg1"/>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endParaRPr lang="zh-CN" altLang="en-US" sz="3200" b="1" noProof="0" dirty="0">
              <a:ln>
                <a:noFill/>
              </a:ln>
              <a:solidFill>
                <a:schemeClr val="bg1"/>
              </a:solidFill>
              <a:effectLst/>
              <a:uLnTx/>
              <a:uFillTx/>
              <a:cs typeface="+mn-ea"/>
              <a:sym typeface="+mn-lt"/>
            </a:endParaRPr>
          </a:p>
        </p:txBody>
      </p:sp>
      <p:sp>
        <p:nvSpPr>
          <p:cNvPr id="3" name="文本框 2"/>
          <p:cNvSpPr txBox="1"/>
          <p:nvPr/>
        </p:nvSpPr>
        <p:spPr>
          <a:xfrm>
            <a:off x="652145" y="1707515"/>
            <a:ext cx="5972810" cy="3969385"/>
          </a:xfrm>
          <a:prstGeom prst="rect">
            <a:avLst/>
          </a:prstGeom>
          <a:noFill/>
        </p:spPr>
        <p:txBody>
          <a:bodyPr wrap="square" rtlCol="0">
            <a:spAutoFit/>
          </a:bodyPr>
          <a:lstStyle/>
          <a:p>
            <a:pPr fontAlgn="auto">
              <a:lnSpc>
                <a:spcPct val="150000"/>
              </a:lnSpc>
            </a:pPr>
            <a:r>
              <a:rPr lang="en-US" altLang="zh-CN" sz="2400" dirty="0"/>
              <a:t>     </a:t>
            </a:r>
            <a:r>
              <a:rPr sz="2400" dirty="0"/>
              <a:t>以促进大学生身心全面和谐发展，激发大学生家国情怀，增强大学生社会适应能力，做好</a:t>
            </a:r>
            <a:r>
              <a:rPr sz="2400" b="1" dirty="0"/>
              <a:t>疫情</a:t>
            </a:r>
            <a:r>
              <a:rPr sz="2400" dirty="0"/>
              <a:t>下大学生心理调适为重点，结合当今大学生喜闻乐见的传播方式，创新各类心理健康活动，组织开展有益于大学生身心健康、人格健全的心理素质教育活动，形成积极向上的校园氛围。</a:t>
            </a:r>
          </a:p>
        </p:txBody>
      </p:sp>
      <p:sp>
        <p:nvSpPr>
          <p:cNvPr id="9" name="文本框 8"/>
          <p:cNvSpPr txBox="1"/>
          <p:nvPr/>
        </p:nvSpPr>
        <p:spPr>
          <a:xfrm>
            <a:off x="7783195" y="1861185"/>
            <a:ext cx="3408680" cy="583565"/>
          </a:xfrm>
          <a:prstGeom prst="rect">
            <a:avLst/>
          </a:prstGeom>
          <a:noFill/>
        </p:spPr>
        <p:txBody>
          <a:bodyPr wrap="square" rtlCol="0">
            <a:spAutoFit/>
          </a:bodyPr>
          <a:lstStyle/>
          <a:p>
            <a:r>
              <a:rPr lang="zh-CN" altLang="en-US" sz="3200">
                <a:solidFill>
                  <a:schemeClr val="bg1"/>
                </a:solidFill>
              </a:rPr>
              <a:t>活动             主题</a:t>
            </a:r>
          </a:p>
        </p:txBody>
      </p:sp>
      <p:grpSp>
        <p:nvGrpSpPr>
          <p:cNvPr id="19" name="组合 18"/>
          <p:cNvGrpSpPr/>
          <p:nvPr/>
        </p:nvGrpSpPr>
        <p:grpSpPr>
          <a:xfrm>
            <a:off x="682625" y="580390"/>
            <a:ext cx="2722245" cy="926465"/>
            <a:chOff x="3146957" y="1190171"/>
            <a:chExt cx="5211222" cy="1944556"/>
          </a:xfrm>
        </p:grpSpPr>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46957" y="1190172"/>
              <a:ext cx="5211222" cy="1944555"/>
            </a:xfrm>
            <a:prstGeom prst="rect">
              <a:avLst/>
            </a:prstGeom>
          </p:spPr>
        </p:pic>
        <p:pic>
          <p:nvPicPr>
            <p:cNvPr id="21" name="图片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146957" y="1190171"/>
              <a:ext cx="5211222" cy="1944555"/>
            </a:xfrm>
            <a:prstGeom prst="rect">
              <a:avLst/>
            </a:prstGeom>
          </p:spPr>
        </p:pic>
      </p:grpSp>
      <p:sp>
        <p:nvSpPr>
          <p:cNvPr id="2" name="文本框 1"/>
          <p:cNvSpPr txBox="1"/>
          <p:nvPr/>
        </p:nvSpPr>
        <p:spPr>
          <a:xfrm>
            <a:off x="8505825" y="3056255"/>
            <a:ext cx="1921510" cy="1272540"/>
          </a:xfrm>
          <a:prstGeom prst="rect">
            <a:avLst/>
          </a:prstGeom>
          <a:noFill/>
        </p:spPr>
        <p:txBody>
          <a:bodyPr wrap="non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3200" b="1" noProof="0" dirty="0">
                <a:ln>
                  <a:noFill/>
                </a:ln>
                <a:solidFill>
                  <a:schemeClr val="bg1"/>
                </a:solidFill>
                <a:effectLst/>
                <a:uLnTx/>
                <a:uFillTx/>
                <a:cs typeface="+mn-ea"/>
                <a:sym typeface="+mn-lt"/>
              </a:rPr>
              <a:t>强心健体 </a:t>
            </a: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3200" b="1" noProof="0" dirty="0">
                <a:ln>
                  <a:noFill/>
                </a:ln>
                <a:solidFill>
                  <a:schemeClr val="bg1"/>
                </a:solidFill>
                <a:effectLst/>
                <a:uLnTx/>
                <a:uFillTx/>
                <a:cs typeface="+mn-ea"/>
                <a:sym typeface="+mn-lt"/>
              </a:rPr>
              <a:t>未来有我</a:t>
            </a:r>
          </a:p>
        </p:txBody>
      </p:sp>
    </p:spTree>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内容占位符 10"/>
          <p:cNvPicPr>
            <a:picLocks noGrp="1" noChangeAspect="1"/>
          </p:cNvPicPr>
          <p:nvPr>
            <p:ph idx="1"/>
          </p:nvPr>
        </p:nvPicPr>
        <p:blipFill>
          <a:blip r:embed="rId4">
            <a:lum bright="6000"/>
            <a:extLst>
              <a:ext uri="{28A0092B-C50C-407E-A947-70E740481C1C}">
                <a14:useLocalDpi xmlns:a14="http://schemas.microsoft.com/office/drawing/2010/main" val="0"/>
              </a:ext>
            </a:extLst>
          </a:blip>
          <a:stretch>
            <a:fillRect/>
          </a:stretch>
        </p:blipFill>
        <p:spPr>
          <a:xfrm rot="1975859">
            <a:off x="1740535" y="-943610"/>
            <a:ext cx="10124440" cy="8971280"/>
          </a:xfrm>
          <a:prstGeom prst="rect">
            <a:avLst/>
          </a:prstGeom>
        </p:spPr>
      </p:pic>
      <p:sp>
        <p:nvSpPr>
          <p:cNvPr id="3" name="标题 2"/>
          <p:cNvSpPr>
            <a:spLocks noGrp="1"/>
          </p:cNvSpPr>
          <p:nvPr>
            <p:ph type="title"/>
            <p:custDataLst>
              <p:tags r:id="rId2"/>
            </p:custDataLst>
          </p:nvPr>
        </p:nvSpPr>
        <p:spPr/>
        <p:txBody>
          <a:bodyPr>
            <a:normAutofit/>
          </a:bodyPr>
          <a:lstStyle/>
          <a:p>
            <a:r>
              <a:rPr lang="zh-CN" altLang="en-US">
                <a:sym typeface="+mn-ea"/>
              </a:rPr>
              <a:t>一、开幕式</a:t>
            </a:r>
            <a:endParaRPr lang="zh-CN" altLang="en-US"/>
          </a:p>
        </p:txBody>
      </p:sp>
      <p:sp>
        <p:nvSpPr>
          <p:cNvPr id="5" name="文本框 4"/>
          <p:cNvSpPr txBox="1"/>
          <p:nvPr/>
        </p:nvSpPr>
        <p:spPr>
          <a:xfrm>
            <a:off x="808990" y="1621155"/>
            <a:ext cx="10779760" cy="3969385"/>
          </a:xfrm>
          <a:prstGeom prst="rect">
            <a:avLst/>
          </a:prstGeom>
          <a:noFill/>
        </p:spPr>
        <p:txBody>
          <a:bodyPr wrap="square" rtlCol="0">
            <a:spAutoFit/>
          </a:bodyPr>
          <a:lstStyle/>
          <a:p>
            <a:pPr fontAlgn="auto">
              <a:lnSpc>
                <a:spcPct val="150000"/>
              </a:lnSpc>
            </a:pPr>
            <a:r>
              <a:rPr lang="zh-CN" altLang="en-US" sz="2800" b="1" dirty="0"/>
              <a:t>时间：</a:t>
            </a:r>
            <a:r>
              <a:rPr lang="zh-CN" altLang="en-US" sz="2800" dirty="0">
                <a:solidFill>
                  <a:schemeClr val="accent6">
                    <a:lumMod val="75000"/>
                  </a:schemeClr>
                </a:solidFill>
              </a:rPr>
              <a:t>202</a:t>
            </a:r>
            <a:r>
              <a:rPr lang="en-US" altLang="zh-CN" sz="2800" dirty="0">
                <a:solidFill>
                  <a:schemeClr val="accent6">
                    <a:lumMod val="75000"/>
                  </a:schemeClr>
                </a:solidFill>
              </a:rPr>
              <a:t>2</a:t>
            </a:r>
            <a:r>
              <a:rPr lang="zh-CN" altLang="en-US" sz="2800" dirty="0">
                <a:solidFill>
                  <a:schemeClr val="accent6">
                    <a:lumMod val="75000"/>
                  </a:schemeClr>
                </a:solidFill>
              </a:rPr>
              <a:t>年4月</a:t>
            </a:r>
            <a:r>
              <a:rPr lang="en-US" altLang="zh-CN" sz="2800" dirty="0">
                <a:solidFill>
                  <a:schemeClr val="accent6">
                    <a:lumMod val="75000"/>
                  </a:schemeClr>
                </a:solidFill>
              </a:rPr>
              <a:t>18</a:t>
            </a:r>
            <a:r>
              <a:rPr lang="zh-CN" altLang="en-US" sz="2800" dirty="0">
                <a:solidFill>
                  <a:schemeClr val="accent6">
                    <a:lumMod val="75000"/>
                  </a:schemeClr>
                </a:solidFill>
              </a:rPr>
              <a:t>日（周一）</a:t>
            </a:r>
            <a:r>
              <a:rPr lang="en-US" altLang="zh-CN" sz="2800" dirty="0">
                <a:solidFill>
                  <a:schemeClr val="accent6">
                    <a:lumMod val="75000"/>
                  </a:schemeClr>
                </a:solidFill>
              </a:rPr>
              <a:t>11</a:t>
            </a:r>
            <a:r>
              <a:rPr lang="zh-CN" altLang="en-US" sz="2800" dirty="0">
                <a:solidFill>
                  <a:schemeClr val="accent6">
                    <a:lumMod val="75000"/>
                  </a:schemeClr>
                </a:solidFill>
              </a:rPr>
              <a:t>：</a:t>
            </a:r>
            <a:r>
              <a:rPr lang="en-US" altLang="zh-CN" sz="2800" dirty="0">
                <a:solidFill>
                  <a:schemeClr val="accent6">
                    <a:lumMod val="75000"/>
                  </a:schemeClr>
                </a:solidFill>
              </a:rPr>
              <a:t>15</a:t>
            </a:r>
            <a:endParaRPr lang="zh-CN" altLang="en-US" sz="2800" dirty="0">
              <a:solidFill>
                <a:schemeClr val="accent6">
                  <a:lumMod val="75000"/>
                </a:schemeClr>
              </a:solidFill>
            </a:endParaRPr>
          </a:p>
          <a:p>
            <a:pPr algn="l" fontAlgn="auto">
              <a:lnSpc>
                <a:spcPct val="150000"/>
              </a:lnSpc>
              <a:buClrTx/>
              <a:buSzTx/>
              <a:buFontTx/>
            </a:pPr>
            <a:r>
              <a:rPr lang="zh-CN" altLang="en-US" sz="2800" b="1" dirty="0"/>
              <a:t>地点：</a:t>
            </a:r>
            <a:r>
              <a:rPr lang="zh-CN" altLang="en-US" sz="2800" dirty="0">
                <a:solidFill>
                  <a:schemeClr val="accent6">
                    <a:lumMod val="75000"/>
                  </a:schemeClr>
                </a:solidFill>
              </a:rPr>
              <a:t>体育馆301</a:t>
            </a:r>
          </a:p>
          <a:p>
            <a:pPr fontAlgn="auto">
              <a:lnSpc>
                <a:spcPct val="150000"/>
              </a:lnSpc>
            </a:pPr>
            <a:r>
              <a:rPr lang="zh-CN" altLang="en-US" sz="2800" b="1" dirty="0"/>
              <a:t>参与人员：</a:t>
            </a:r>
            <a:r>
              <a:rPr lang="zh-CN" altLang="en-US" sz="2800" dirty="0"/>
              <a:t>学工部相关领导、心理中心教师、各学院心理工作负责人、心理委员及学生心理社团骨干等。</a:t>
            </a:r>
          </a:p>
          <a:p>
            <a:pPr fontAlgn="auto">
              <a:lnSpc>
                <a:spcPct val="150000"/>
              </a:lnSpc>
            </a:pPr>
            <a:r>
              <a:rPr lang="zh-CN" altLang="en-US" sz="2800" b="1" dirty="0"/>
              <a:t>主要内容：</a:t>
            </a:r>
            <a:r>
              <a:rPr lang="zh-CN" altLang="en-US" sz="2800" dirty="0"/>
              <a:t>第十八届大学生心理健康节启动，发布第十八届大学生心理健康节活动方案</a:t>
            </a:r>
          </a:p>
        </p:txBody>
      </p:sp>
      <p:grpSp>
        <p:nvGrpSpPr>
          <p:cNvPr id="7" name="组合 6"/>
          <p:cNvGrpSpPr/>
          <p:nvPr/>
        </p:nvGrpSpPr>
        <p:grpSpPr>
          <a:xfrm>
            <a:off x="567690" y="454025"/>
            <a:ext cx="2896235" cy="1066165"/>
            <a:chOff x="3146957" y="1190171"/>
            <a:chExt cx="5211222" cy="1944556"/>
          </a:xfrm>
        </p:grpSpPr>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46957" y="1190172"/>
              <a:ext cx="5211222" cy="1944555"/>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3146957" y="1190171"/>
              <a:ext cx="5211222" cy="1944555"/>
            </a:xfrm>
            <a:prstGeom prst="rect">
              <a:avLst/>
            </a:prstGeom>
          </p:spPr>
        </p:pic>
      </p:grpSp>
      <p:pic>
        <p:nvPicPr>
          <p:cNvPr id="30" name="图片 2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32" name="图片 3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34627" y="-1847493"/>
            <a:ext cx="5241264" cy="3796818"/>
          </a:xfrm>
          <a:prstGeom prst="rect">
            <a:avLst/>
          </a:prstGeom>
        </p:spPr>
      </p:pic>
      <p:pic>
        <p:nvPicPr>
          <p:cNvPr id="28" name="图片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内容占位符 10"/>
          <p:cNvPicPr>
            <a:picLocks noGrp="1" noChangeAspect="1"/>
          </p:cNvPicPr>
          <p:nvPr>
            <p:ph idx="1"/>
          </p:nvPr>
        </p:nvPicPr>
        <p:blipFill>
          <a:blip r:embed="rId4">
            <a:lum bright="6000"/>
            <a:extLst>
              <a:ext uri="{28A0092B-C50C-407E-A947-70E740481C1C}">
                <a14:useLocalDpi xmlns:a14="http://schemas.microsoft.com/office/drawing/2010/main" val="0"/>
              </a:ext>
            </a:extLst>
          </a:blip>
          <a:stretch>
            <a:fillRect/>
          </a:stretch>
        </p:blipFill>
        <p:spPr>
          <a:xfrm rot="1975859">
            <a:off x="1740535" y="-943610"/>
            <a:ext cx="10124440" cy="8971280"/>
          </a:xfrm>
          <a:prstGeom prst="rect">
            <a:avLst/>
          </a:prstGeom>
        </p:spPr>
      </p:pic>
      <p:sp>
        <p:nvSpPr>
          <p:cNvPr id="3" name="标题 2"/>
          <p:cNvSpPr>
            <a:spLocks noGrp="1"/>
          </p:cNvSpPr>
          <p:nvPr>
            <p:ph type="title"/>
            <p:custDataLst>
              <p:tags r:id="rId2"/>
            </p:custDataLst>
          </p:nvPr>
        </p:nvSpPr>
        <p:spPr/>
        <p:txBody>
          <a:bodyPr>
            <a:normAutofit/>
          </a:bodyPr>
          <a:lstStyle/>
          <a:p>
            <a:r>
              <a:rPr lang="zh-CN" altLang="en-US">
                <a:sym typeface="+mn-ea"/>
              </a:rPr>
              <a:t>二、地·心引力系列讲座</a:t>
            </a:r>
            <a:endParaRPr lang="zh-CN" altLang="en-US"/>
          </a:p>
        </p:txBody>
      </p:sp>
      <p:sp>
        <p:nvSpPr>
          <p:cNvPr id="5" name="文本框 4"/>
          <p:cNvSpPr txBox="1"/>
          <p:nvPr/>
        </p:nvSpPr>
        <p:spPr>
          <a:xfrm>
            <a:off x="797560" y="1880235"/>
            <a:ext cx="10779760" cy="3322955"/>
          </a:xfrm>
          <a:prstGeom prst="rect">
            <a:avLst/>
          </a:prstGeom>
          <a:noFill/>
        </p:spPr>
        <p:txBody>
          <a:bodyPr wrap="square" rtlCol="0">
            <a:spAutoFit/>
          </a:bodyPr>
          <a:lstStyle/>
          <a:p>
            <a:pPr fontAlgn="auto">
              <a:lnSpc>
                <a:spcPct val="150000"/>
              </a:lnSpc>
            </a:pPr>
            <a:r>
              <a:rPr lang="zh-CN" altLang="en-US" sz="2800" b="1" dirty="0"/>
              <a:t>主要内容：</a:t>
            </a:r>
          </a:p>
          <a:p>
            <a:pPr fontAlgn="auto">
              <a:lnSpc>
                <a:spcPct val="150000"/>
              </a:lnSpc>
            </a:pPr>
            <a:r>
              <a:rPr lang="en-US" altLang="zh-CN" sz="2800" dirty="0"/>
              <a:t>      </a:t>
            </a:r>
            <a:r>
              <a:rPr lang="zh-CN" altLang="en-US" sz="2800" dirty="0"/>
              <a:t>针对我校大学生心理发展需求，围绕今年的心理健康主题，在大学生心理健康节期间针对不同群体（心理委员、本科生、研究生）开展</a:t>
            </a:r>
            <a:r>
              <a:rPr lang="zh-CN" altLang="en-US" sz="2800" b="1" dirty="0"/>
              <a:t>4场</a:t>
            </a:r>
            <a:r>
              <a:rPr lang="zh-CN" altLang="en-US" sz="2800" dirty="0"/>
              <a:t>心理讲座，具体讲座安排将会在讲座开始之前在</a:t>
            </a:r>
            <a:r>
              <a:rPr lang="zh-CN" altLang="en-US" sz="2800" b="1" dirty="0"/>
              <a:t>“北地心晴”</a:t>
            </a:r>
            <a:r>
              <a:rPr lang="zh-CN" altLang="en-US" sz="2800" dirty="0"/>
              <a:t>公众号发布，请各学院积极关注参与。</a:t>
            </a:r>
          </a:p>
        </p:txBody>
      </p:sp>
      <p:pic>
        <p:nvPicPr>
          <p:cNvPr id="30" name="图片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34627" y="-1847493"/>
            <a:ext cx="5241264" cy="3796818"/>
          </a:xfrm>
          <a:prstGeom prst="rect">
            <a:avLst/>
          </a:prstGeom>
        </p:spPr>
      </p:pic>
      <p:pic>
        <p:nvPicPr>
          <p:cNvPr id="28" name="图片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grpSp>
        <p:nvGrpSpPr>
          <p:cNvPr id="7" name="组合 6"/>
          <p:cNvGrpSpPr/>
          <p:nvPr/>
        </p:nvGrpSpPr>
        <p:grpSpPr>
          <a:xfrm>
            <a:off x="608330" y="427990"/>
            <a:ext cx="5246370" cy="1066166"/>
            <a:chOff x="3146957" y="1190170"/>
            <a:chExt cx="5211222" cy="1944557"/>
          </a:xfrm>
        </p:grpSpPr>
        <p:pic>
          <p:nvPicPr>
            <p:cNvPr id="8" name="图片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1190172"/>
              <a:ext cx="5211222" cy="1944555"/>
            </a:xfrm>
            <a:prstGeom prst="rect">
              <a:avLst/>
            </a:prstGeom>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1190170"/>
              <a:ext cx="5211222" cy="1944553"/>
            </a:xfrm>
            <a:prstGeom prst="rect">
              <a:avLst/>
            </a:prstGeom>
          </p:spPr>
        </p:pic>
      </p:grpSp>
      <p:pic>
        <p:nvPicPr>
          <p:cNvPr id="2" name="图片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55141" y="4564206"/>
            <a:ext cx="2410437" cy="2410437"/>
          </a:xfrm>
          <a:prstGeom prst="rect">
            <a:avLst/>
          </a:prstGeom>
        </p:spPr>
      </p:pic>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5">
            <a:lum bright="6000"/>
            <a:extLst>
              <a:ext uri="{28A0092B-C50C-407E-A947-70E740481C1C}">
                <a14:useLocalDpi xmlns:a14="http://schemas.microsoft.com/office/drawing/2010/main" val="0"/>
              </a:ext>
            </a:extLst>
          </a:blip>
          <a:stretch>
            <a:fillRect/>
          </a:stretch>
        </p:blipFill>
        <p:spPr>
          <a:xfrm rot="1975859">
            <a:off x="1740535" y="-943610"/>
            <a:ext cx="10124440" cy="8971280"/>
          </a:xfrm>
          <a:prstGeom prst="rect">
            <a:avLst/>
          </a:prstGeom>
        </p:spPr>
      </p:pic>
      <p:sp>
        <p:nvSpPr>
          <p:cNvPr id="3" name="标题 2"/>
          <p:cNvSpPr>
            <a:spLocks noGrp="1"/>
          </p:cNvSpPr>
          <p:nvPr>
            <p:ph type="title"/>
            <p:custDataLst>
              <p:tags r:id="rId2"/>
            </p:custDataLst>
          </p:nvPr>
        </p:nvSpPr>
        <p:spPr>
          <a:xfrm>
            <a:off x="608400" y="262960"/>
            <a:ext cx="10969200" cy="705600"/>
          </a:xfrm>
        </p:spPr>
        <p:txBody>
          <a:bodyPr>
            <a:noAutofit/>
          </a:bodyPr>
          <a:lstStyle/>
          <a:p>
            <a:r>
              <a:rPr lang="zh-CN" altLang="en-US" sz="2800">
                <a:sym typeface="+mn-ea"/>
              </a:rPr>
              <a:t>三、“妙笔绘心，筑梦青春”心理漫画征集大赛</a:t>
            </a:r>
          </a:p>
        </p:txBody>
      </p:sp>
      <p:sp>
        <p:nvSpPr>
          <p:cNvPr id="5" name="文本框 4"/>
          <p:cNvSpPr txBox="1"/>
          <p:nvPr/>
        </p:nvSpPr>
        <p:spPr>
          <a:xfrm>
            <a:off x="223520" y="1002030"/>
            <a:ext cx="11630660" cy="5908040"/>
          </a:xfrm>
          <a:prstGeom prst="rect">
            <a:avLst/>
          </a:prstGeom>
          <a:noFill/>
        </p:spPr>
        <p:txBody>
          <a:bodyPr wrap="square" rtlCol="0">
            <a:spAutoFit/>
          </a:bodyPr>
          <a:lstStyle/>
          <a:p>
            <a:pPr fontAlgn="auto">
              <a:lnSpc>
                <a:spcPct val="150000"/>
              </a:lnSpc>
            </a:pPr>
            <a:r>
              <a:rPr lang="zh-CN" altLang="en-US" sz="1400" b="1" dirty="0"/>
              <a:t>主要内容：</a:t>
            </a:r>
            <a:r>
              <a:rPr lang="zh-CN" altLang="en-US" sz="1400" dirty="0"/>
              <a:t>引导大学生和高校教师将积极心态与艺术创作紧密结合，以心理漫画的艺术表现形式，将大学生活中的心理活动、生活体验及内心感悟形象地展现出来，诠释心理健康理念，普及心理健康知识，激发大学生内在的心理韧性，助力大学生以更理性平和、积极阳光的心态面对大学生活。</a:t>
            </a:r>
          </a:p>
          <a:p>
            <a:pPr fontAlgn="auto">
              <a:lnSpc>
                <a:spcPct val="150000"/>
              </a:lnSpc>
            </a:pPr>
            <a:r>
              <a:rPr lang="zh-CN" altLang="en-US" sz="1400" b="1" dirty="0"/>
              <a:t>参赛对象：</a:t>
            </a:r>
            <a:r>
              <a:rPr lang="zh-CN" altLang="en-US" sz="1400" dirty="0"/>
              <a:t>全体学生，可</a:t>
            </a:r>
            <a:r>
              <a:rPr lang="zh-CN" altLang="en-US" sz="1400" b="1" dirty="0"/>
              <a:t>个人参赛</a:t>
            </a:r>
            <a:r>
              <a:rPr lang="zh-CN" altLang="en-US" sz="1400" dirty="0"/>
              <a:t>，也可</a:t>
            </a:r>
            <a:r>
              <a:rPr lang="zh-CN" altLang="en-US" sz="1400" b="1" dirty="0"/>
              <a:t>组合参赛</a:t>
            </a:r>
            <a:r>
              <a:rPr lang="zh-CN" altLang="en-US" sz="1400" dirty="0"/>
              <a:t>，每个作品不得超过</a:t>
            </a:r>
            <a:r>
              <a:rPr lang="zh-CN" altLang="en-US" sz="1400" b="1" dirty="0">
                <a:solidFill>
                  <a:schemeClr val="accent6">
                    <a:lumMod val="75000"/>
                  </a:schemeClr>
                </a:solidFill>
              </a:rPr>
              <a:t>3</a:t>
            </a:r>
            <a:r>
              <a:rPr lang="zh-CN" altLang="en-US" sz="1400" dirty="0"/>
              <a:t>位参赛选手。</a:t>
            </a:r>
          </a:p>
          <a:p>
            <a:pPr fontAlgn="auto">
              <a:lnSpc>
                <a:spcPct val="150000"/>
              </a:lnSpc>
            </a:pPr>
            <a:r>
              <a:rPr lang="zh-CN" altLang="en-US" sz="1400" b="1" dirty="0"/>
              <a:t>作品形式：</a:t>
            </a:r>
            <a:r>
              <a:rPr lang="zh-CN" altLang="en-US" sz="1400" dirty="0"/>
              <a:t>作品须为心理漫画或心理绘画，可手绘，也可电脑绘图，手绘作品需进行扫描；可单幅，也可连环画，如是连环画形式要求标明序号；可彩色，也可单色，要求画面清晰、整洁干净、没有破损，格式为“JPEG”，像素大于</a:t>
            </a:r>
            <a:r>
              <a:rPr lang="zh-CN" altLang="en-US" sz="1400" b="1" dirty="0">
                <a:solidFill>
                  <a:schemeClr val="accent6">
                    <a:lumMod val="75000"/>
                  </a:schemeClr>
                </a:solidFill>
              </a:rPr>
              <a:t>300</a:t>
            </a:r>
            <a:r>
              <a:rPr lang="zh-CN" altLang="en-US" sz="1400" dirty="0"/>
              <a:t>dpi。</a:t>
            </a:r>
          </a:p>
          <a:p>
            <a:pPr lvl="0" fontAlgn="auto">
              <a:lnSpc>
                <a:spcPct val="150000"/>
              </a:lnSpc>
            </a:pPr>
            <a:r>
              <a:rPr lang="zh-CN" altLang="en-US" sz="1400" b="1" dirty="0">
                <a:solidFill>
                  <a:schemeClr val="tx1"/>
                </a:solidFill>
              </a:rPr>
              <a:t>作品要求：</a:t>
            </a:r>
            <a:r>
              <a:rPr lang="zh-CN" altLang="en-US" sz="1400" dirty="0">
                <a:sym typeface="+mn-ea"/>
              </a:rPr>
              <a:t>（1）紧密围绕大赛主题，围绕学习成长中的心理话题，如情绪管理、压力应对、认识自我、同伴交往、亲子沟通、生命教育等主题内容，将积极状态和艺术创作高度融合，创作既符合漫画的艺术风格又具有较高心理健康教育意义的心理漫画作品，以此来展现大学生热情、向上、感恩、自律、坚强的积极品质和自尊自信、理性平和、积极向上的健康心态，传播青春正能量；（2）参赛作品严禁含有法律、行政法规禁止的内容，不得含有种族和宗教及身份歧视，不得污蔑民族传统文化、泄露国家或商业机密、侵犯他人隐私、污蔑或诽谤他人人格、歧视残疾人等内容；</a:t>
            </a:r>
            <a:endParaRPr lang="zh-CN" altLang="en-US" sz="1400" dirty="0">
              <a:solidFill>
                <a:schemeClr val="tx1"/>
              </a:solidFill>
            </a:endParaRPr>
          </a:p>
          <a:p>
            <a:pPr lvl="0" fontAlgn="auto">
              <a:lnSpc>
                <a:spcPct val="150000"/>
              </a:lnSpc>
            </a:pPr>
            <a:r>
              <a:rPr lang="zh-CN" altLang="en-US" sz="1400" dirty="0">
                <a:sym typeface="+mn-ea"/>
              </a:rPr>
              <a:t>（3）</a:t>
            </a:r>
            <a:r>
              <a:rPr lang="zh-CN" altLang="en-US" sz="1400" b="1" u="sng" dirty="0">
                <a:sym typeface="+mn-ea"/>
              </a:rPr>
              <a:t>参赛作品必须由参赛者本人原创，严禁剽窃、抄袭，参赛者应确认拥有作品的著作权</a:t>
            </a:r>
            <a:r>
              <a:rPr lang="zh-CN" altLang="en-US" sz="1400" dirty="0">
                <a:sym typeface="+mn-ea"/>
              </a:rPr>
              <a:t>。主办方不承担包括（不限于）肖像权、名誉权、隐私权、著作权、商标权等纠纷而产生的法律责任，如出现上述纠纷，主办方保留取消其参赛资格及追回奖项的权利。关于剽窃、抄袭的具体界定，依据《中华人民共和国著作权法》及相关规定；（4）主办单位对参赛作品有收藏、展览、研究、出版及宣传权。</a:t>
            </a:r>
          </a:p>
          <a:p>
            <a:pPr fontAlgn="auto">
              <a:lnSpc>
                <a:spcPct val="150000"/>
              </a:lnSpc>
            </a:pPr>
            <a:r>
              <a:rPr lang="zh-CN" altLang="en-US" sz="1400" b="1" dirty="0"/>
              <a:t>作品报送：</a:t>
            </a:r>
          </a:p>
          <a:p>
            <a:pPr fontAlgn="auto">
              <a:lnSpc>
                <a:spcPct val="150000"/>
              </a:lnSpc>
            </a:pPr>
            <a:r>
              <a:rPr lang="zh-CN" altLang="en-US" sz="1400" dirty="0"/>
              <a:t>（1）数量要求：各学院提交</a:t>
            </a:r>
            <a:r>
              <a:rPr lang="zh-CN" altLang="en-US" sz="1400" b="1" dirty="0">
                <a:solidFill>
                  <a:schemeClr val="accent6">
                    <a:lumMod val="75000"/>
                  </a:schemeClr>
                </a:solidFill>
              </a:rPr>
              <a:t>1-</a:t>
            </a:r>
            <a:r>
              <a:rPr lang="en-US" altLang="zh-CN" sz="1400" b="1" dirty="0">
                <a:solidFill>
                  <a:schemeClr val="accent6">
                    <a:lumMod val="75000"/>
                  </a:schemeClr>
                </a:solidFill>
              </a:rPr>
              <a:t>3</a:t>
            </a:r>
            <a:r>
              <a:rPr lang="zh-CN" altLang="en-US" sz="1400" b="1" dirty="0">
                <a:solidFill>
                  <a:schemeClr val="accent6">
                    <a:lumMod val="75000"/>
                  </a:schemeClr>
                </a:solidFill>
              </a:rPr>
              <a:t>个</a:t>
            </a:r>
            <a:r>
              <a:rPr lang="zh-CN" altLang="en-US" sz="1400" dirty="0"/>
              <a:t>作品；</a:t>
            </a:r>
          </a:p>
          <a:p>
            <a:pPr fontAlgn="auto">
              <a:lnSpc>
                <a:spcPct val="150000"/>
              </a:lnSpc>
            </a:pPr>
            <a:r>
              <a:rPr lang="zh-CN" altLang="en-US" sz="1400" dirty="0"/>
              <a:t>（2）作品以“学院+作品名称+作者姓名”命名；</a:t>
            </a:r>
          </a:p>
          <a:p>
            <a:pPr fontAlgn="auto">
              <a:lnSpc>
                <a:spcPct val="150000"/>
              </a:lnSpc>
            </a:pPr>
            <a:r>
              <a:rPr lang="zh-CN" altLang="en-US" sz="1400" dirty="0"/>
              <a:t>（3）作品需单独附作品介绍：</a:t>
            </a:r>
            <a:r>
              <a:rPr lang="zh-CN" altLang="en-US" sz="1400" b="1" dirty="0">
                <a:solidFill>
                  <a:schemeClr val="accent6">
                    <a:lumMod val="75000"/>
                  </a:schemeClr>
                </a:solidFill>
              </a:rPr>
              <a:t>100字</a:t>
            </a:r>
            <a:r>
              <a:rPr lang="zh-CN" altLang="en-US" sz="1400" dirty="0"/>
              <a:t>以内，含创作负责人姓名、学校、学院、专业、联系方式、文创作品介绍等，文件格式为</a:t>
            </a:r>
            <a:r>
              <a:rPr lang="zh-CN" altLang="en-US" sz="1400" b="1" dirty="0">
                <a:solidFill>
                  <a:schemeClr val="accent6">
                    <a:lumMod val="75000"/>
                  </a:schemeClr>
                </a:solidFill>
              </a:rPr>
              <a:t>Word</a:t>
            </a:r>
            <a:r>
              <a:rPr lang="zh-CN" altLang="en-US" sz="1400" dirty="0"/>
              <a:t>文档；</a:t>
            </a:r>
          </a:p>
          <a:p>
            <a:pPr fontAlgn="auto">
              <a:lnSpc>
                <a:spcPct val="150000"/>
              </a:lnSpc>
            </a:pPr>
            <a:r>
              <a:rPr lang="zh-CN" altLang="en-US" sz="1400" dirty="0"/>
              <a:t>（4）参赛作品以学院为单位汇总，压</a:t>
            </a:r>
            <a:r>
              <a:rPr lang="zh-CN" altLang="en-US" sz="1400" dirty="0">
                <a:solidFill>
                  <a:schemeClr val="tx1"/>
                </a:solidFill>
              </a:rPr>
              <a:t>缩为RAR或ZIP格式，</a:t>
            </a:r>
            <a:r>
              <a:rPr lang="zh-CN" altLang="en-US" sz="1400" dirty="0"/>
              <a:t>命名为“学院名称+心理漫画”，于</a:t>
            </a:r>
            <a:r>
              <a:rPr lang="en-US" altLang="zh-CN" sz="1400" b="1" dirty="0">
                <a:solidFill>
                  <a:schemeClr val="accent6">
                    <a:lumMod val="75000"/>
                  </a:schemeClr>
                </a:solidFill>
              </a:rPr>
              <a:t>4</a:t>
            </a:r>
            <a:r>
              <a:rPr lang="zh-CN" altLang="en-US" sz="1400" b="1" dirty="0">
                <a:solidFill>
                  <a:schemeClr val="accent6">
                    <a:lumMod val="75000"/>
                  </a:schemeClr>
                </a:solidFill>
              </a:rPr>
              <a:t>月</a:t>
            </a:r>
            <a:r>
              <a:rPr lang="en-US" altLang="zh-CN" sz="1400" b="1" dirty="0">
                <a:solidFill>
                  <a:schemeClr val="accent6">
                    <a:lumMod val="75000"/>
                  </a:schemeClr>
                </a:solidFill>
              </a:rPr>
              <a:t>27</a:t>
            </a:r>
            <a:r>
              <a:rPr lang="zh-CN" altLang="en-US" sz="1400" b="1" dirty="0">
                <a:solidFill>
                  <a:schemeClr val="accent6">
                    <a:lumMod val="75000"/>
                  </a:schemeClr>
                </a:solidFill>
              </a:rPr>
              <a:t>日12:00</a:t>
            </a:r>
            <a:r>
              <a:rPr lang="zh-CN" altLang="en-US" sz="1400" dirty="0"/>
              <a:t>之前打包发送至邮箱</a:t>
            </a:r>
            <a:r>
              <a:rPr lang="zh-CN" altLang="en-US" sz="1400" b="1" dirty="0">
                <a:solidFill>
                  <a:schemeClr val="accent6">
                    <a:lumMod val="75000"/>
                  </a:schemeClr>
                </a:solidFill>
              </a:rPr>
              <a:t>cugbxlzx@163.com</a:t>
            </a:r>
            <a:r>
              <a:rPr lang="zh-CN" altLang="en-US" sz="1400" dirty="0"/>
              <a:t>，邮件主题注明“学院+心理漫画征集大赛”</a:t>
            </a:r>
          </a:p>
        </p:txBody>
      </p:sp>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7" name="组合 6"/>
          <p:cNvGrpSpPr/>
          <p:nvPr/>
        </p:nvGrpSpPr>
        <p:grpSpPr>
          <a:xfrm>
            <a:off x="485775" y="262255"/>
            <a:ext cx="8662670" cy="706120"/>
            <a:chOff x="3146957" y="1190171"/>
            <a:chExt cx="5211222" cy="1944556"/>
          </a:xfrm>
        </p:grpSpPr>
        <p:pic>
          <p:nvPicPr>
            <p:cNvPr id="8" name="图片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1190172"/>
              <a:ext cx="5211222" cy="1944555"/>
            </a:xfrm>
            <a:prstGeom prst="rect">
              <a:avLst/>
            </a:prstGeom>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1190171"/>
              <a:ext cx="5211222" cy="1944555"/>
            </a:xfrm>
            <a:prstGeom prst="rect">
              <a:avLst/>
            </a:prstGeom>
          </p:spPr>
        </p:pic>
      </p:gr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5">
            <a:lum bright="6000"/>
            <a:extLst>
              <a:ext uri="{28A0092B-C50C-407E-A947-70E740481C1C}">
                <a14:useLocalDpi xmlns:a14="http://schemas.microsoft.com/office/drawing/2010/main" val="0"/>
              </a:ext>
            </a:extLst>
          </a:blip>
          <a:stretch>
            <a:fillRect/>
          </a:stretch>
        </p:blipFill>
        <p:spPr>
          <a:xfrm rot="1975859">
            <a:off x="1740535" y="-943610"/>
            <a:ext cx="10124440" cy="8971280"/>
          </a:xfrm>
          <a:prstGeom prst="rect">
            <a:avLst/>
          </a:prstGeom>
        </p:spPr>
      </p:pic>
      <p:sp>
        <p:nvSpPr>
          <p:cNvPr id="3" name="标题 2"/>
          <p:cNvSpPr>
            <a:spLocks noGrp="1"/>
          </p:cNvSpPr>
          <p:nvPr>
            <p:ph type="title"/>
            <p:custDataLst>
              <p:tags r:id="rId2"/>
            </p:custDataLst>
          </p:nvPr>
        </p:nvSpPr>
        <p:spPr>
          <a:xfrm>
            <a:off x="608400" y="262960"/>
            <a:ext cx="10969200" cy="705600"/>
          </a:xfrm>
        </p:spPr>
        <p:txBody>
          <a:bodyPr>
            <a:noAutofit/>
          </a:bodyPr>
          <a:lstStyle/>
          <a:p>
            <a:r>
              <a:rPr lang="zh-CN" altLang="en-US" sz="2800">
                <a:sym typeface="+mn-ea"/>
              </a:rPr>
              <a:t>四、心理成长演讲比赛</a:t>
            </a:r>
          </a:p>
        </p:txBody>
      </p:sp>
      <p:sp>
        <p:nvSpPr>
          <p:cNvPr id="5" name="文本框 4"/>
          <p:cNvSpPr txBox="1"/>
          <p:nvPr/>
        </p:nvSpPr>
        <p:spPr>
          <a:xfrm>
            <a:off x="223520" y="1062990"/>
            <a:ext cx="11630660" cy="5584825"/>
          </a:xfrm>
          <a:prstGeom prst="rect">
            <a:avLst/>
          </a:prstGeom>
          <a:noFill/>
        </p:spPr>
        <p:txBody>
          <a:bodyPr wrap="square" rtlCol="0">
            <a:spAutoFit/>
          </a:bodyPr>
          <a:lstStyle/>
          <a:p>
            <a:pPr fontAlgn="auto">
              <a:lnSpc>
                <a:spcPct val="150000"/>
              </a:lnSpc>
            </a:pPr>
            <a:r>
              <a:rPr lang="zh-CN" altLang="en-US" sz="1400" b="1" dirty="0">
                <a:sym typeface="+mn-ea"/>
              </a:rPr>
              <a:t>主要内容</a:t>
            </a:r>
            <a:r>
              <a:rPr lang="zh-CN" altLang="en-US" sz="1400" dirty="0">
                <a:sym typeface="+mn-ea"/>
              </a:rPr>
              <a:t>::根据学生和高校教师自己在成长过程中的经历和感受，或是对冬奥会与冬残奥会运动员拼搏精神的感悟，围绕“强心健体 未来有我”相关主题进行演讲，通过演讲比赛激励学生踔厉奋发、笃行不怠的驱动力和行动力，展示当代大学生砥砺奋进、强国有我的精神风貌。</a:t>
            </a:r>
            <a:endParaRPr lang="zh-CN" altLang="en-US" sz="1400" dirty="0"/>
          </a:p>
          <a:p>
            <a:pPr fontAlgn="auto">
              <a:lnSpc>
                <a:spcPct val="150000"/>
              </a:lnSpc>
            </a:pPr>
            <a:r>
              <a:rPr lang="zh-CN" altLang="en-US" sz="1400" b="1" dirty="0">
                <a:sym typeface="+mn-ea"/>
              </a:rPr>
              <a:t>参赛对象</a:t>
            </a:r>
            <a:r>
              <a:rPr lang="zh-CN" altLang="en-US" sz="1400" dirty="0">
                <a:sym typeface="+mn-ea"/>
              </a:rPr>
              <a:t>：全体学生、教师</a:t>
            </a:r>
          </a:p>
          <a:p>
            <a:pPr fontAlgn="auto">
              <a:lnSpc>
                <a:spcPct val="150000"/>
              </a:lnSpc>
            </a:pPr>
            <a:r>
              <a:rPr lang="zh-CN" altLang="en-US" sz="1400" b="1" dirty="0">
                <a:sym typeface="+mn-ea"/>
              </a:rPr>
              <a:t>活动安排：</a:t>
            </a:r>
            <a:r>
              <a:rPr lang="zh-CN" altLang="en-US" sz="1400" dirty="0">
                <a:sym typeface="+mn-ea"/>
              </a:rPr>
              <a:t>此次演讲比赛分为</a:t>
            </a:r>
            <a:r>
              <a:rPr lang="zh-CN" altLang="en-US" sz="1400" b="1" dirty="0">
                <a:sym typeface="+mn-ea"/>
              </a:rPr>
              <a:t>学生比赛和教师比赛</a:t>
            </a:r>
            <a:r>
              <a:rPr lang="zh-CN" altLang="en-US" sz="1400" dirty="0">
                <a:sym typeface="+mn-ea"/>
              </a:rPr>
              <a:t>。学生比赛包括线上初赛和线下决赛（视疫情防控情况而定），教师比赛为线上提交视频作品进行函评。</a:t>
            </a:r>
          </a:p>
          <a:p>
            <a:pPr fontAlgn="auto">
              <a:lnSpc>
                <a:spcPct val="150000"/>
              </a:lnSpc>
            </a:pPr>
            <a:r>
              <a:rPr lang="zh-CN" altLang="en-US" sz="1400" b="1" dirty="0">
                <a:sym typeface="+mn-ea"/>
              </a:rPr>
              <a:t>作品要求：</a:t>
            </a:r>
          </a:p>
          <a:p>
            <a:pPr fontAlgn="auto">
              <a:lnSpc>
                <a:spcPct val="150000"/>
              </a:lnSpc>
            </a:pPr>
            <a:endParaRPr lang="zh-CN" altLang="en-US" sz="1400" b="1" dirty="0">
              <a:sym typeface="+mn-ea"/>
            </a:endParaRPr>
          </a:p>
          <a:p>
            <a:pPr fontAlgn="auto">
              <a:lnSpc>
                <a:spcPct val="150000"/>
              </a:lnSpc>
            </a:pPr>
            <a:endParaRPr lang="zh-CN" altLang="en-US" sz="1400" b="1" dirty="0">
              <a:sym typeface="+mn-ea"/>
            </a:endParaRPr>
          </a:p>
          <a:p>
            <a:pPr fontAlgn="auto">
              <a:lnSpc>
                <a:spcPct val="150000"/>
              </a:lnSpc>
            </a:pPr>
            <a:endParaRPr lang="zh-CN" altLang="en-US" sz="1400" b="1" dirty="0">
              <a:sym typeface="+mn-ea"/>
            </a:endParaRPr>
          </a:p>
          <a:p>
            <a:pPr fontAlgn="auto">
              <a:lnSpc>
                <a:spcPct val="150000"/>
              </a:lnSpc>
            </a:pPr>
            <a:endParaRPr lang="zh-CN" altLang="en-US" sz="1400" b="1" dirty="0">
              <a:sym typeface="+mn-ea"/>
            </a:endParaRPr>
          </a:p>
          <a:p>
            <a:pPr fontAlgn="auto">
              <a:lnSpc>
                <a:spcPct val="150000"/>
              </a:lnSpc>
            </a:pPr>
            <a:endParaRPr lang="zh-CN" altLang="en-US" sz="1400" b="1" dirty="0">
              <a:sym typeface="+mn-ea"/>
            </a:endParaRPr>
          </a:p>
          <a:p>
            <a:pPr fontAlgn="auto">
              <a:lnSpc>
                <a:spcPct val="150000"/>
              </a:lnSpc>
            </a:pPr>
            <a:endParaRPr lang="zh-CN" altLang="en-US" sz="1400" dirty="0">
              <a:sym typeface="+mn-ea"/>
            </a:endParaRPr>
          </a:p>
          <a:p>
            <a:pPr fontAlgn="auto">
              <a:lnSpc>
                <a:spcPct val="150000"/>
              </a:lnSpc>
            </a:pPr>
            <a:r>
              <a:rPr lang="zh-CN" altLang="en-US" sz="1400" b="1" dirty="0">
                <a:sym typeface="+mn-ea"/>
              </a:rPr>
              <a:t>作品报送</a:t>
            </a:r>
            <a:endParaRPr lang="zh-CN" altLang="en-US" sz="1400" b="1" dirty="0"/>
          </a:p>
          <a:p>
            <a:pPr fontAlgn="auto">
              <a:lnSpc>
                <a:spcPct val="150000"/>
              </a:lnSpc>
            </a:pPr>
            <a:r>
              <a:rPr lang="zh-CN" altLang="en-US" sz="1400" dirty="0">
                <a:sym typeface="+mn-ea"/>
              </a:rPr>
              <a:t>（1）数量要求：各学院选送</a:t>
            </a:r>
            <a:r>
              <a:rPr lang="zh-CN" altLang="en-US" sz="1400" b="1" dirty="0">
                <a:solidFill>
                  <a:schemeClr val="accent6">
                    <a:lumMod val="75000"/>
                  </a:schemeClr>
                </a:solidFill>
                <a:sym typeface="+mn-ea"/>
              </a:rPr>
              <a:t>学生和教师作品各1个</a:t>
            </a:r>
            <a:r>
              <a:rPr lang="zh-CN" altLang="en-US" sz="1400" dirty="0">
                <a:sym typeface="+mn-ea"/>
              </a:rPr>
              <a:t>。</a:t>
            </a:r>
            <a:endParaRPr lang="zh-CN" altLang="en-US" sz="1400" dirty="0"/>
          </a:p>
          <a:p>
            <a:pPr fontAlgn="auto">
              <a:lnSpc>
                <a:spcPct val="150000"/>
              </a:lnSpc>
            </a:pPr>
            <a:r>
              <a:rPr lang="zh-CN" altLang="en-US" sz="1400" dirty="0">
                <a:sym typeface="+mn-ea"/>
              </a:rPr>
              <a:t>（2）演讲作品以“学院+学生/教师+作品名称+作者姓名”命名，含</a:t>
            </a:r>
            <a:r>
              <a:rPr lang="zh-CN" altLang="en-US" sz="1400" b="1" dirty="0">
                <a:sym typeface="+mn-ea"/>
              </a:rPr>
              <a:t>演讲视频</a:t>
            </a:r>
            <a:r>
              <a:rPr lang="zh-CN" altLang="en-US" sz="1400" dirty="0">
                <a:sym typeface="+mn-ea"/>
              </a:rPr>
              <a:t>（MP4 格式）和</a:t>
            </a:r>
            <a:r>
              <a:rPr lang="zh-CN" altLang="en-US" sz="1400" b="1" dirty="0">
                <a:sym typeface="+mn-ea"/>
              </a:rPr>
              <a:t>学生/教师报名表</a:t>
            </a:r>
            <a:r>
              <a:rPr lang="zh-CN" altLang="en-US" sz="1400" dirty="0">
                <a:sym typeface="+mn-ea"/>
              </a:rPr>
              <a:t>（见附件1和附件2）。</a:t>
            </a:r>
            <a:endParaRPr lang="zh-CN" altLang="en-US" sz="1400" dirty="0"/>
          </a:p>
          <a:p>
            <a:pPr fontAlgn="auto">
              <a:lnSpc>
                <a:spcPct val="150000"/>
              </a:lnSpc>
            </a:pPr>
            <a:r>
              <a:rPr lang="zh-CN" altLang="en-US" sz="1400" dirty="0">
                <a:sym typeface="+mn-ea"/>
              </a:rPr>
              <a:t>（3）参赛作品以学院为单位汇总，压缩为RAR或ZIP格式，命名为“学院名称+演讲作品”，</a:t>
            </a:r>
            <a:r>
              <a:rPr lang="zh-CN" altLang="en-US" sz="1400" b="1" dirty="0">
                <a:solidFill>
                  <a:schemeClr val="accent6">
                    <a:lumMod val="75000"/>
                  </a:schemeClr>
                </a:solidFill>
                <a:sym typeface="+mn-ea"/>
              </a:rPr>
              <a:t>于</a:t>
            </a:r>
            <a:r>
              <a:rPr lang="en-US" altLang="zh-CN" sz="1400" b="1" dirty="0">
                <a:solidFill>
                  <a:schemeClr val="accent6">
                    <a:lumMod val="75000"/>
                  </a:schemeClr>
                </a:solidFill>
                <a:sym typeface="+mn-ea"/>
              </a:rPr>
              <a:t>4</a:t>
            </a:r>
            <a:r>
              <a:rPr lang="zh-CN" altLang="en-US" sz="1400" b="1" dirty="0">
                <a:solidFill>
                  <a:schemeClr val="accent6">
                    <a:lumMod val="75000"/>
                  </a:schemeClr>
                </a:solidFill>
                <a:sym typeface="+mn-ea"/>
              </a:rPr>
              <a:t>月</a:t>
            </a:r>
            <a:r>
              <a:rPr lang="en-US" altLang="zh-CN" sz="1400" b="1" dirty="0">
                <a:solidFill>
                  <a:schemeClr val="accent6">
                    <a:lumMod val="75000"/>
                  </a:schemeClr>
                </a:solidFill>
                <a:sym typeface="+mn-ea"/>
              </a:rPr>
              <a:t>27</a:t>
            </a:r>
            <a:r>
              <a:rPr lang="zh-CN" altLang="en-US" sz="1400" b="1" dirty="0">
                <a:solidFill>
                  <a:schemeClr val="accent6">
                    <a:lumMod val="75000"/>
                  </a:schemeClr>
                </a:solidFill>
                <a:sym typeface="+mn-ea"/>
              </a:rPr>
              <a:t>日12:00</a:t>
            </a:r>
            <a:r>
              <a:rPr lang="zh-CN" altLang="en-US" sz="1400" dirty="0">
                <a:sym typeface="+mn-ea"/>
              </a:rPr>
              <a:t>之前打包发送至邮箱</a:t>
            </a:r>
            <a:r>
              <a:rPr lang="zh-CN" altLang="en-US" sz="1400" b="1" dirty="0">
                <a:solidFill>
                  <a:schemeClr val="accent6">
                    <a:lumMod val="75000"/>
                  </a:schemeClr>
                </a:solidFill>
                <a:sym typeface="+mn-ea"/>
              </a:rPr>
              <a:t>cugbxlzx@163.com</a:t>
            </a:r>
            <a:r>
              <a:rPr lang="zh-CN" altLang="en-US" sz="1400" dirty="0">
                <a:sym typeface="+mn-ea"/>
              </a:rPr>
              <a:t>，邮件主题注明“学院+演讲比赛”。</a:t>
            </a:r>
          </a:p>
        </p:txBody>
      </p:sp>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2" name="组合 1"/>
          <p:cNvGrpSpPr/>
          <p:nvPr/>
        </p:nvGrpSpPr>
        <p:grpSpPr>
          <a:xfrm>
            <a:off x="598170" y="262890"/>
            <a:ext cx="4107815" cy="704850"/>
            <a:chOff x="3146957" y="1190171"/>
            <a:chExt cx="5211222" cy="1944556"/>
          </a:xfrm>
        </p:grpSpPr>
        <p:pic>
          <p:nvPicPr>
            <p:cNvPr id="4" name="图片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1190172"/>
              <a:ext cx="5211222" cy="1944555"/>
            </a:xfrm>
            <a:prstGeom prst="rect">
              <a:avLst/>
            </a:prstGeom>
          </p:spPr>
        </p:pic>
        <p:pic>
          <p:nvPicPr>
            <p:cNvPr id="6" name="图片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1190171"/>
              <a:ext cx="5211222" cy="1944555"/>
            </a:xfrm>
            <a:prstGeom prst="rect">
              <a:avLst/>
            </a:prstGeom>
          </p:spPr>
        </p:pic>
      </p:grpSp>
      <p:sp>
        <p:nvSpPr>
          <p:cNvPr id="7" name="文本框 6"/>
          <p:cNvSpPr txBox="1"/>
          <p:nvPr/>
        </p:nvSpPr>
        <p:spPr>
          <a:xfrm>
            <a:off x="1097915" y="2690495"/>
            <a:ext cx="10756265" cy="2353310"/>
          </a:xfrm>
          <a:prstGeom prst="rect">
            <a:avLst/>
          </a:prstGeom>
          <a:noFill/>
        </p:spPr>
        <p:txBody>
          <a:bodyPr wrap="square" rtlCol="0">
            <a:spAutoFit/>
          </a:bodyPr>
          <a:lstStyle/>
          <a:p>
            <a:pPr lvl="0" fontAlgn="auto">
              <a:lnSpc>
                <a:spcPct val="150000"/>
              </a:lnSpc>
            </a:pPr>
            <a:r>
              <a:rPr lang="zh-CN" altLang="en-US" sz="1400" dirty="0">
                <a:sym typeface="+mn-ea"/>
              </a:rPr>
              <a:t>（1）围绕“</a:t>
            </a:r>
            <a:r>
              <a:rPr lang="zh-CN" altLang="en-US" sz="1400" b="1" dirty="0">
                <a:sym typeface="+mn-ea"/>
              </a:rPr>
              <a:t>强心健体，未来有我”</a:t>
            </a:r>
            <a:r>
              <a:rPr lang="zh-CN" altLang="en-US" sz="1400" dirty="0">
                <a:sym typeface="+mn-ea"/>
              </a:rPr>
              <a:t>主题，自拟题目；</a:t>
            </a:r>
          </a:p>
          <a:p>
            <a:pPr lvl="0" fontAlgn="auto">
              <a:lnSpc>
                <a:spcPct val="150000"/>
              </a:lnSpc>
            </a:pPr>
            <a:r>
              <a:rPr lang="zh-CN" altLang="en-US" sz="1400" dirty="0">
                <a:sym typeface="+mn-ea"/>
              </a:rPr>
              <a:t>（2）演讲内容主要根据学生和高校教师自己在成长过程中的经历和感受，或是对冬奥会与冬残奥会运动员拼搏精神的感悟， 围绕“强心健体，未来有我”相关主题进行演讲；</a:t>
            </a:r>
          </a:p>
          <a:p>
            <a:pPr lvl="0" fontAlgn="auto">
              <a:lnSpc>
                <a:spcPct val="150000"/>
              </a:lnSpc>
            </a:pPr>
            <a:r>
              <a:rPr lang="zh-CN" altLang="en-US" sz="1400" dirty="0">
                <a:sym typeface="+mn-ea"/>
              </a:rPr>
              <a:t>（3）演讲主题明确，观点鲜明，内容积极，见解独到；演讲材料真实，内容原创，实例生动，结构严谨；文字简练流畅，体现时代气息，富有真情实感；</a:t>
            </a:r>
          </a:p>
          <a:p>
            <a:pPr lvl="0" fontAlgn="auto">
              <a:lnSpc>
                <a:spcPct val="150000"/>
              </a:lnSpc>
            </a:pPr>
            <a:r>
              <a:rPr lang="zh-CN" altLang="en-US" sz="1400" dirty="0">
                <a:sym typeface="+mn-ea"/>
              </a:rPr>
              <a:t>（4）演讲时长控制在</a:t>
            </a:r>
            <a:r>
              <a:rPr lang="zh-CN" altLang="en-US" sz="1400" b="1" dirty="0">
                <a:solidFill>
                  <a:schemeClr val="accent6">
                    <a:lumMod val="75000"/>
                  </a:schemeClr>
                </a:solidFill>
                <a:sym typeface="+mn-ea"/>
              </a:rPr>
              <a:t>5</a:t>
            </a:r>
            <a:r>
              <a:rPr lang="zh-CN" altLang="en-US" sz="1400" dirty="0">
                <a:sym typeface="+mn-ea"/>
              </a:rPr>
              <a:t>分钟以内，视频为</a:t>
            </a:r>
            <a:r>
              <a:rPr lang="zh-CN" altLang="en-US" sz="1400" b="1" dirty="0">
                <a:solidFill>
                  <a:schemeClr val="accent6">
                    <a:lumMod val="75000"/>
                  </a:schemeClr>
                </a:solidFill>
                <a:sym typeface="+mn-ea"/>
              </a:rPr>
              <a:t>MP4</a:t>
            </a:r>
            <a:r>
              <a:rPr lang="zh-CN" altLang="en-US" sz="1400" dirty="0">
                <a:sym typeface="+mn-ea"/>
              </a:rPr>
              <a:t>格式；</a:t>
            </a:r>
          </a:p>
          <a:p>
            <a:pPr lvl="0" fontAlgn="auto">
              <a:lnSpc>
                <a:spcPct val="150000"/>
              </a:lnSpc>
            </a:pPr>
            <a:r>
              <a:rPr lang="zh-CN" altLang="en-US" sz="1400" dirty="0">
                <a:sym typeface="+mn-ea"/>
              </a:rPr>
              <a:t>（5）根据疫情防控情况，做好线上和线下进行决赛的准备。</a:t>
            </a: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5">
            <a:lum bright="6000"/>
            <a:extLst>
              <a:ext uri="{28A0092B-C50C-407E-A947-70E740481C1C}">
                <a14:useLocalDpi xmlns:a14="http://schemas.microsoft.com/office/drawing/2010/main" val="0"/>
              </a:ext>
            </a:extLst>
          </a:blip>
          <a:stretch>
            <a:fillRect/>
          </a:stretch>
        </p:blipFill>
        <p:spPr>
          <a:xfrm rot="1975859">
            <a:off x="1740535" y="-943610"/>
            <a:ext cx="10124440" cy="8971280"/>
          </a:xfrm>
          <a:prstGeom prst="rect">
            <a:avLst/>
          </a:prstGeom>
        </p:spPr>
      </p:pic>
      <p:sp>
        <p:nvSpPr>
          <p:cNvPr id="3" name="标题 2"/>
          <p:cNvSpPr>
            <a:spLocks noGrp="1"/>
          </p:cNvSpPr>
          <p:nvPr>
            <p:ph type="title"/>
            <p:custDataLst>
              <p:tags r:id="rId2"/>
            </p:custDataLst>
          </p:nvPr>
        </p:nvSpPr>
        <p:spPr>
          <a:xfrm>
            <a:off x="608400" y="262960"/>
            <a:ext cx="10969200" cy="705600"/>
          </a:xfrm>
        </p:spPr>
        <p:txBody>
          <a:bodyPr>
            <a:noAutofit/>
          </a:bodyPr>
          <a:lstStyle/>
          <a:p>
            <a:r>
              <a:rPr lang="zh-CN" altLang="en-US" sz="2800">
                <a:sym typeface="+mn-ea"/>
              </a:rPr>
              <a:t>四、心理成长演讲比赛</a:t>
            </a:r>
          </a:p>
        </p:txBody>
      </p:sp>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2" name="组合 1"/>
          <p:cNvGrpSpPr/>
          <p:nvPr/>
        </p:nvGrpSpPr>
        <p:grpSpPr>
          <a:xfrm>
            <a:off x="598170" y="262890"/>
            <a:ext cx="4107815" cy="704850"/>
            <a:chOff x="3146957" y="1190171"/>
            <a:chExt cx="5211222" cy="1944556"/>
          </a:xfrm>
        </p:grpSpPr>
        <p:pic>
          <p:nvPicPr>
            <p:cNvPr id="4" name="图片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1190172"/>
              <a:ext cx="5211222" cy="1944555"/>
            </a:xfrm>
            <a:prstGeom prst="rect">
              <a:avLst/>
            </a:prstGeom>
          </p:spPr>
        </p:pic>
        <p:pic>
          <p:nvPicPr>
            <p:cNvPr id="6" name="图片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1190171"/>
              <a:ext cx="5211222" cy="1944555"/>
            </a:xfrm>
            <a:prstGeom prst="rect">
              <a:avLst/>
            </a:prstGeom>
          </p:spPr>
        </p:pic>
      </p:grpSp>
      <p:pic>
        <p:nvPicPr>
          <p:cNvPr id="7" name="图片 6">
            <a:extLst>
              <a:ext uri="{FF2B5EF4-FFF2-40B4-BE49-F238E27FC236}">
                <a16:creationId xmlns="" xmlns:a16="http://schemas.microsoft.com/office/drawing/2014/main" id="{11DA3075-3107-4A31-AF09-EEC6C7AA15F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53087" y="1141476"/>
            <a:ext cx="4031636" cy="5403571"/>
          </a:xfrm>
          <a:prstGeom prst="rect">
            <a:avLst/>
          </a:prstGeom>
        </p:spPr>
      </p:pic>
      <p:pic>
        <p:nvPicPr>
          <p:cNvPr id="12" name="图片 11">
            <a:extLst>
              <a:ext uri="{FF2B5EF4-FFF2-40B4-BE49-F238E27FC236}">
                <a16:creationId xmlns="" xmlns:a16="http://schemas.microsoft.com/office/drawing/2014/main" id="{8320D885-CAB5-42A9-AB4A-7A9E5573F28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11983" y="1141476"/>
            <a:ext cx="3914398" cy="5403571"/>
          </a:xfrm>
          <a:prstGeom prst="rect">
            <a:avLst/>
          </a:prstGeom>
        </p:spPr>
      </p:pic>
    </p:spTree>
    <p:custDataLst>
      <p:tags r:id="rId1"/>
    </p:custDataLst>
    <p:extLst>
      <p:ext uri="{BB962C8B-B14F-4D97-AF65-F5344CB8AC3E}">
        <p14:creationId xmlns:p14="http://schemas.microsoft.com/office/powerpoint/2010/main" val="27285056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5">
            <a:lum bright="6000"/>
            <a:extLst>
              <a:ext uri="{28A0092B-C50C-407E-A947-70E740481C1C}">
                <a14:useLocalDpi xmlns:a14="http://schemas.microsoft.com/office/drawing/2010/main" val="0"/>
              </a:ext>
            </a:extLst>
          </a:blip>
          <a:stretch>
            <a:fillRect/>
          </a:stretch>
        </p:blipFill>
        <p:spPr>
          <a:xfrm rot="1975859">
            <a:off x="1770033" y="-933778"/>
            <a:ext cx="10124440" cy="8971280"/>
          </a:xfrm>
          <a:prstGeom prst="rect">
            <a:avLst/>
          </a:prstGeom>
        </p:spPr>
      </p:pic>
      <p:sp>
        <p:nvSpPr>
          <p:cNvPr id="3" name="标题 2"/>
          <p:cNvSpPr>
            <a:spLocks noGrp="1"/>
          </p:cNvSpPr>
          <p:nvPr>
            <p:ph type="title"/>
            <p:custDataLst>
              <p:tags r:id="rId2"/>
            </p:custDataLst>
          </p:nvPr>
        </p:nvSpPr>
        <p:spPr>
          <a:xfrm>
            <a:off x="608400" y="262960"/>
            <a:ext cx="10969200" cy="705600"/>
          </a:xfrm>
        </p:spPr>
        <p:txBody>
          <a:bodyPr>
            <a:noAutofit/>
          </a:bodyPr>
          <a:lstStyle/>
          <a:p>
            <a:r>
              <a:rPr lang="zh-CN" altLang="en-US" sz="2800">
                <a:sym typeface="+mn-ea"/>
              </a:rPr>
              <a:t>五、“阅读经典，涵养心灵——心悦读”活动</a:t>
            </a:r>
          </a:p>
        </p:txBody>
      </p:sp>
      <p:sp>
        <p:nvSpPr>
          <p:cNvPr id="5" name="文本框 4"/>
          <p:cNvSpPr txBox="1"/>
          <p:nvPr/>
        </p:nvSpPr>
        <p:spPr>
          <a:xfrm>
            <a:off x="277495" y="959485"/>
            <a:ext cx="11630660" cy="6001643"/>
          </a:xfrm>
          <a:prstGeom prst="rect">
            <a:avLst/>
          </a:prstGeom>
          <a:noFill/>
        </p:spPr>
        <p:txBody>
          <a:bodyPr wrap="square" rtlCol="0">
            <a:spAutoFit/>
          </a:bodyPr>
          <a:lstStyle/>
          <a:p>
            <a:pPr fontAlgn="auto">
              <a:lnSpc>
                <a:spcPct val="150000"/>
              </a:lnSpc>
            </a:pPr>
            <a:r>
              <a:rPr lang="zh-CN" altLang="en-US" sz="1600" b="1" dirty="0">
                <a:sym typeface="+mn-ea"/>
              </a:rPr>
              <a:t>主要内容：</a:t>
            </a:r>
            <a:r>
              <a:rPr lang="zh-CN" altLang="en-US" sz="1600" dirty="0">
                <a:sym typeface="+mn-ea"/>
              </a:rPr>
              <a:t>倡导营造大学生“阅读经典 涵养心灵”的风气，以征集读后感的形式，由学生或教师推荐一本对自己影响最深刻的书，包括古今中外的优秀经典作品，重点阐述该书是如何改变自己的，文字表达通常，言之有物。读书的形式由各学院自行组织。</a:t>
            </a:r>
          </a:p>
          <a:p>
            <a:pPr fontAlgn="auto">
              <a:lnSpc>
                <a:spcPct val="150000"/>
              </a:lnSpc>
            </a:pPr>
            <a:r>
              <a:rPr lang="zh-CN" altLang="en-US" sz="1600" b="1" dirty="0">
                <a:sym typeface="+mn-ea"/>
              </a:rPr>
              <a:t>参赛对象</a:t>
            </a:r>
            <a:r>
              <a:rPr lang="zh-CN" altLang="en-US" sz="1600" dirty="0">
                <a:sym typeface="+mn-ea"/>
              </a:rPr>
              <a:t>：全体学生</a:t>
            </a:r>
            <a:endParaRPr lang="en-US" altLang="zh-CN" sz="1600" dirty="0">
              <a:sym typeface="+mn-ea"/>
            </a:endParaRPr>
          </a:p>
          <a:p>
            <a:pPr fontAlgn="auto">
              <a:lnSpc>
                <a:spcPct val="150000"/>
              </a:lnSpc>
            </a:pPr>
            <a:r>
              <a:rPr lang="zh-CN" altLang="en-US" sz="1600" b="1" dirty="0">
                <a:sym typeface="+mn-ea"/>
              </a:rPr>
              <a:t>作品要求：</a:t>
            </a:r>
            <a:r>
              <a:rPr sz="1600" dirty="0">
                <a:sym typeface="+mn-ea"/>
              </a:rPr>
              <a:t>（1）活动作品</a:t>
            </a:r>
            <a:r>
              <a:rPr sz="1600" b="1" dirty="0">
                <a:solidFill>
                  <a:schemeClr val="accent6">
                    <a:lumMod val="75000"/>
                  </a:schemeClr>
                </a:solidFill>
                <a:sym typeface="+mn-ea"/>
              </a:rPr>
              <a:t>以读后感</a:t>
            </a:r>
            <a:r>
              <a:rPr sz="1600" dirty="0">
                <a:sym typeface="+mn-ea"/>
              </a:rPr>
              <a:t>为主要形式，作品应紧扣活动主题，符合涵养心灵、积极健康、阳光向上等要求。作品内容禁止出现辱骂、诽谤、黄色、暴力等不良信息，严禁含有法律、行政法规禁止的内容</a:t>
            </a:r>
            <a:r>
              <a:rPr lang="zh-CN" sz="1600" dirty="0">
                <a:sym typeface="+mn-ea"/>
              </a:rPr>
              <a:t>；</a:t>
            </a:r>
            <a:r>
              <a:rPr sz="1600" dirty="0">
                <a:sym typeface="+mn-ea"/>
              </a:rPr>
              <a:t>（2）讲究诚信原则。严禁剽窃、抄袭，参赛作品必须由参赛者本人原创，参赛者应确认拥有作品的著作权。主办方不承担包括（不限于）肖像权、名誉权、隐私权、著作权、商标权等纠纷而产生的法律责任，如出现上述纠纷，主办方保留取消其参赛资格及追回奖项的权利。关于剽窃、抄袭的具体界定，依据《中华人民共和国著作权法》及相关规定</a:t>
            </a:r>
            <a:r>
              <a:rPr lang="zh-CN" sz="1600" dirty="0">
                <a:sym typeface="+mn-ea"/>
              </a:rPr>
              <a:t>；</a:t>
            </a:r>
            <a:r>
              <a:rPr sz="1600" dirty="0">
                <a:sym typeface="+mn-ea"/>
              </a:rPr>
              <a:t>（3）主办单位对参赛作品有收藏、展览、研究、出版及宣传权，不再另付稿酬。最终解释权归活动主办方所有</a:t>
            </a:r>
            <a:r>
              <a:rPr lang="zh-CN" sz="1600" dirty="0">
                <a:sym typeface="+mn-ea"/>
              </a:rPr>
              <a:t>；</a:t>
            </a:r>
            <a:r>
              <a:rPr sz="1600" dirty="0">
                <a:sym typeface="+mn-ea"/>
              </a:rPr>
              <a:t>（4）作品采用</a:t>
            </a:r>
            <a:r>
              <a:rPr lang="en-US" altLang="zh-CN" sz="1600" dirty="0">
                <a:sym typeface="+mn-ea"/>
              </a:rPr>
              <a:t>Word</a:t>
            </a:r>
            <a:r>
              <a:rPr sz="1600" dirty="0">
                <a:sym typeface="+mn-ea"/>
              </a:rPr>
              <a:t>文档格式，包括两个部分：第一，读后感，</a:t>
            </a:r>
            <a:r>
              <a:rPr sz="1600" b="1" dirty="0">
                <a:solidFill>
                  <a:schemeClr val="accent6">
                    <a:lumMod val="75000"/>
                  </a:schemeClr>
                </a:solidFill>
                <a:sym typeface="+mn-ea"/>
              </a:rPr>
              <a:t>800-1000</a:t>
            </a:r>
            <a:r>
              <a:rPr sz="1600" dirty="0">
                <a:sym typeface="+mn-ea"/>
              </a:rPr>
              <a:t>字；第二，推荐理由文字版，</a:t>
            </a:r>
            <a:r>
              <a:rPr sz="1600" b="1" dirty="0">
                <a:solidFill>
                  <a:schemeClr val="accent6">
                    <a:lumMod val="75000"/>
                  </a:schemeClr>
                </a:solidFill>
                <a:sym typeface="+mn-ea"/>
              </a:rPr>
              <a:t>200</a:t>
            </a:r>
            <a:r>
              <a:rPr sz="1600" dirty="0">
                <a:sym typeface="+mn-ea"/>
              </a:rPr>
              <a:t>字以内。题目下方注明学院、作者、联系方式；推荐理由写于参赛者信息下方</a:t>
            </a:r>
            <a:r>
              <a:rPr lang="zh-CN" sz="1600" dirty="0">
                <a:sym typeface="+mn-ea"/>
              </a:rPr>
              <a:t>；</a:t>
            </a:r>
            <a:r>
              <a:rPr sz="1600" dirty="0">
                <a:sym typeface="+mn-ea"/>
              </a:rPr>
              <a:t>（5）正文、标题、页眉、</a:t>
            </a:r>
            <a:r>
              <a:rPr sz="1600" b="1" dirty="0">
                <a:sym typeface="+mn-ea"/>
              </a:rPr>
              <a:t>页脚等部分的具体格式要求见附件3</a:t>
            </a:r>
            <a:r>
              <a:rPr sz="1600" dirty="0">
                <a:sym typeface="+mn-ea"/>
              </a:rPr>
              <a:t>。</a:t>
            </a:r>
          </a:p>
          <a:p>
            <a:pPr fontAlgn="auto">
              <a:lnSpc>
                <a:spcPct val="150000"/>
              </a:lnSpc>
            </a:pPr>
            <a:r>
              <a:rPr lang="zh-CN" altLang="en-US" sz="1600" b="1" dirty="0">
                <a:sym typeface="+mn-ea"/>
              </a:rPr>
              <a:t>作品报送</a:t>
            </a:r>
          </a:p>
          <a:p>
            <a:pPr fontAlgn="auto">
              <a:lnSpc>
                <a:spcPct val="150000"/>
              </a:lnSpc>
            </a:pPr>
            <a:r>
              <a:rPr lang="zh-CN" altLang="en-US" sz="1600" dirty="0">
                <a:sym typeface="+mn-ea"/>
              </a:rPr>
              <a:t>（1）数量要求：各学院提交作品</a:t>
            </a:r>
            <a:r>
              <a:rPr lang="zh-CN" altLang="en-US" sz="1600" b="1" dirty="0">
                <a:solidFill>
                  <a:schemeClr val="accent6">
                    <a:lumMod val="75000"/>
                  </a:schemeClr>
                </a:solidFill>
                <a:sym typeface="+mn-ea"/>
              </a:rPr>
              <a:t>1</a:t>
            </a:r>
            <a:r>
              <a:rPr lang="zh-CN" altLang="en-US" sz="1600" dirty="0">
                <a:sym typeface="+mn-ea"/>
              </a:rPr>
              <a:t>-</a:t>
            </a:r>
            <a:r>
              <a:rPr lang="en-US" altLang="zh-CN" sz="1600" b="1" dirty="0">
                <a:solidFill>
                  <a:schemeClr val="accent6">
                    <a:lumMod val="75000"/>
                  </a:schemeClr>
                </a:solidFill>
                <a:sym typeface="+mn-ea"/>
              </a:rPr>
              <a:t>3</a:t>
            </a:r>
            <a:r>
              <a:rPr lang="zh-CN" altLang="en-US" sz="1600" dirty="0">
                <a:sym typeface="+mn-ea"/>
              </a:rPr>
              <a:t>个。</a:t>
            </a:r>
          </a:p>
          <a:p>
            <a:pPr fontAlgn="auto">
              <a:lnSpc>
                <a:spcPct val="150000"/>
              </a:lnSpc>
            </a:pPr>
            <a:r>
              <a:rPr lang="zh-CN" altLang="en-US" sz="1600" dirty="0">
                <a:sym typeface="+mn-ea"/>
              </a:rPr>
              <a:t>（2）作品以“学院+作品名称+作者姓名+书籍名称”命名。</a:t>
            </a:r>
          </a:p>
          <a:p>
            <a:pPr fontAlgn="auto">
              <a:lnSpc>
                <a:spcPct val="150000"/>
              </a:lnSpc>
            </a:pPr>
            <a:r>
              <a:rPr lang="zh-CN" altLang="en-US" sz="1600" dirty="0">
                <a:sym typeface="+mn-ea"/>
              </a:rPr>
              <a:t>（3）参赛作品以学院为单位汇总，压缩为RAR或ZIP格式，命名为“学院名称+心悦读作品”，</a:t>
            </a:r>
            <a:r>
              <a:rPr lang="zh-CN" altLang="en-US" sz="1600" dirty="0">
                <a:solidFill>
                  <a:schemeClr val="tx1"/>
                </a:solidFill>
                <a:sym typeface="+mn-ea"/>
              </a:rPr>
              <a:t>于</a:t>
            </a:r>
            <a:r>
              <a:rPr lang="zh-CN" altLang="en-US" sz="1600" b="1" dirty="0">
                <a:solidFill>
                  <a:schemeClr val="accent6">
                    <a:lumMod val="75000"/>
                  </a:schemeClr>
                </a:solidFill>
                <a:sym typeface="+mn-ea"/>
              </a:rPr>
              <a:t>5月</a:t>
            </a:r>
            <a:r>
              <a:rPr lang="en-US" altLang="zh-CN" sz="1600" b="1" dirty="0">
                <a:solidFill>
                  <a:schemeClr val="accent6">
                    <a:lumMod val="75000"/>
                  </a:schemeClr>
                </a:solidFill>
                <a:sym typeface="+mn-ea"/>
              </a:rPr>
              <a:t>6</a:t>
            </a:r>
            <a:r>
              <a:rPr lang="zh-CN" altLang="en-US" sz="1600" b="1" dirty="0">
                <a:solidFill>
                  <a:schemeClr val="accent6">
                    <a:lumMod val="75000"/>
                  </a:schemeClr>
                </a:solidFill>
                <a:sym typeface="+mn-ea"/>
              </a:rPr>
              <a:t>日12:00</a:t>
            </a:r>
            <a:r>
              <a:rPr lang="zh-CN" altLang="en-US" sz="1600" dirty="0">
                <a:sym typeface="+mn-ea"/>
              </a:rPr>
              <a:t>之前打包发送至邮箱</a:t>
            </a:r>
            <a:r>
              <a:rPr lang="zh-CN" altLang="en-US" sz="1600" b="1" dirty="0">
                <a:solidFill>
                  <a:schemeClr val="accent6">
                    <a:lumMod val="75000"/>
                  </a:schemeClr>
                </a:solidFill>
                <a:sym typeface="+mn-ea"/>
              </a:rPr>
              <a:t>cugbxlzx@163.com</a:t>
            </a:r>
            <a:r>
              <a:rPr lang="zh-CN" altLang="en-US" sz="1600" dirty="0">
                <a:sym typeface="+mn-ea"/>
              </a:rPr>
              <a:t>，邮件主题注明“学院+心悦读”。</a:t>
            </a:r>
          </a:p>
        </p:txBody>
      </p:sp>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4" name="组合 3"/>
          <p:cNvGrpSpPr/>
          <p:nvPr/>
        </p:nvGrpSpPr>
        <p:grpSpPr>
          <a:xfrm>
            <a:off x="547370" y="262890"/>
            <a:ext cx="8182610" cy="704850"/>
            <a:chOff x="3146957" y="1190171"/>
            <a:chExt cx="5211222" cy="1944556"/>
          </a:xfrm>
        </p:grpSpPr>
        <p:pic>
          <p:nvPicPr>
            <p:cNvPr id="8" name="图片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1190172"/>
              <a:ext cx="5211222" cy="1944555"/>
            </a:xfrm>
            <a:prstGeom prst="rect">
              <a:avLst/>
            </a:prstGeom>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1190171"/>
              <a:ext cx="5211222" cy="1944555"/>
            </a:xfrm>
            <a:prstGeom prst="rect">
              <a:avLst/>
            </a:prstGeom>
          </p:spPr>
        </p:pic>
      </p:gr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030" y="3429000"/>
            <a:ext cx="4267185" cy="3186352"/>
          </a:xfrm>
          <a:prstGeom prst="rect">
            <a:avLst/>
          </a:prstGeom>
        </p:spPr>
      </p:pic>
      <p:pic>
        <p:nvPicPr>
          <p:cNvPr id="28" name="图片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53196" y="4914917"/>
            <a:ext cx="4329490" cy="3564086"/>
          </a:xfrm>
          <a:prstGeom prst="rect">
            <a:avLst/>
          </a:prstGeom>
        </p:spPr>
      </p:pic>
      <p:pic>
        <p:nvPicPr>
          <p:cNvPr id="11" name="内容占位符 10"/>
          <p:cNvPicPr>
            <a:picLocks noGrp="1" noChangeAspect="1"/>
          </p:cNvPicPr>
          <p:nvPr>
            <p:ph idx="1"/>
          </p:nvPr>
        </p:nvPicPr>
        <p:blipFill>
          <a:blip r:embed="rId5">
            <a:lum bright="6000"/>
            <a:extLst>
              <a:ext uri="{28A0092B-C50C-407E-A947-70E740481C1C}">
                <a14:useLocalDpi xmlns:a14="http://schemas.microsoft.com/office/drawing/2010/main" val="0"/>
              </a:ext>
            </a:extLst>
          </a:blip>
          <a:stretch>
            <a:fillRect/>
          </a:stretch>
        </p:blipFill>
        <p:spPr>
          <a:xfrm rot="1975859">
            <a:off x="1740535" y="-943610"/>
            <a:ext cx="10124440" cy="8971280"/>
          </a:xfrm>
          <a:prstGeom prst="rect">
            <a:avLst/>
          </a:prstGeom>
        </p:spPr>
      </p:pic>
      <p:sp>
        <p:nvSpPr>
          <p:cNvPr id="3" name="标题 2"/>
          <p:cNvSpPr>
            <a:spLocks noGrp="1"/>
          </p:cNvSpPr>
          <p:nvPr>
            <p:ph type="title"/>
            <p:custDataLst>
              <p:tags r:id="rId2"/>
            </p:custDataLst>
          </p:nvPr>
        </p:nvSpPr>
        <p:spPr>
          <a:xfrm>
            <a:off x="608400" y="262960"/>
            <a:ext cx="10969200" cy="705600"/>
          </a:xfrm>
        </p:spPr>
        <p:txBody>
          <a:bodyPr>
            <a:noAutofit/>
          </a:bodyPr>
          <a:lstStyle/>
          <a:p>
            <a:r>
              <a:rPr lang="zh-CN" altLang="en-US" sz="2800">
                <a:sym typeface="+mn-ea"/>
              </a:rPr>
              <a:t>五、“阅读经典，涵养心灵——心悦读”活动</a:t>
            </a:r>
          </a:p>
        </p:txBody>
      </p:sp>
      <p:pic>
        <p:nvPicPr>
          <p:cNvPr id="32" name="图片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5392" y="-1886863"/>
            <a:ext cx="5241264" cy="3796818"/>
          </a:xfrm>
          <a:prstGeom prst="rect">
            <a:avLst/>
          </a:prstGeom>
        </p:spPr>
      </p:pic>
      <p:grpSp>
        <p:nvGrpSpPr>
          <p:cNvPr id="4" name="组合 3"/>
          <p:cNvGrpSpPr/>
          <p:nvPr/>
        </p:nvGrpSpPr>
        <p:grpSpPr>
          <a:xfrm>
            <a:off x="547370" y="262890"/>
            <a:ext cx="8182610" cy="704850"/>
            <a:chOff x="3146957" y="1190171"/>
            <a:chExt cx="5211222" cy="1944556"/>
          </a:xfrm>
        </p:grpSpPr>
        <p:pic>
          <p:nvPicPr>
            <p:cNvPr id="8" name="图片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46957" y="1190172"/>
              <a:ext cx="5211222" cy="1944555"/>
            </a:xfrm>
            <a:prstGeom prst="rect">
              <a:avLst/>
            </a:prstGeom>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146957" y="1190171"/>
              <a:ext cx="5211222" cy="1944555"/>
            </a:xfrm>
            <a:prstGeom prst="rect">
              <a:avLst/>
            </a:prstGeom>
          </p:spPr>
        </p:pic>
      </p:grpSp>
      <p:pic>
        <p:nvPicPr>
          <p:cNvPr id="6" name="图片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94716" y="1265275"/>
            <a:ext cx="6457151" cy="5518251"/>
          </a:xfrm>
          <a:prstGeom prst="rect">
            <a:avLst/>
          </a:prstGeom>
        </p:spPr>
      </p:pic>
    </p:spTree>
    <p:custDataLst>
      <p:tags r:id="rId1"/>
    </p:custDataLst>
    <p:extLst>
      <p:ext uri="{BB962C8B-B14F-4D97-AF65-F5344CB8AC3E}">
        <p14:creationId xmlns:p14="http://schemas.microsoft.com/office/powerpoint/2010/main" val="173931824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6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6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68.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72.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7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7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78.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82.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8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8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88.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 name="KSO_WM_SLIDE_ID" val="custom20205176_13"/>
  <p:tag name="KSO_WM_TEMPLATE_SUBCATEGORY" val="19"/>
  <p:tag name="KSO_WM_TEMPLATE_MASTER_TYPE" val="0"/>
  <p:tag name="KSO_WM_TEMPLATE_COLOR_TYPE" val="1"/>
  <p:tag name="KSO_WM_SLIDE_ITEM_CNT" val="0"/>
  <p:tag name="KSO_WM_SLIDE_INDEX" val="13"/>
  <p:tag name="KSO_WM_TAG_VERSION" val="1.0"/>
  <p:tag name="KSO_WM_SLIDE_TYPE" val="text"/>
  <p:tag name="KSO_WM_SLIDE_SUBTYPE" val="pureTxt"/>
  <p:tag name="KSO_WM_SLIDE_SIZE" val="863*444"/>
  <p:tag name="KSO_WM_SLIDE_POSITION" val="47*47"/>
  <p:tag name="KSO_WM_SLIDE_LAYOUT" val="a_f"/>
  <p:tag name="KSO_WM_SLIDE_LAYOUT_CNT" val="1_1"/>
  <p:tag name="KSO_WM_UNIT_SHOW_EDIT_AREA_INDICATION" val="1"/>
</p:tagLst>
</file>

<file path=ppt/tags/tag92.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9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SHOW_EDIT_AREA_INDICATION" val="1"/>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5176_13*a*1"/>
  <p:tag name="KSO_WM_TEMPLATE_CATEGORY" val="custom"/>
  <p:tag name="KSO_WM_TEMPLATE_INDEX" val="20205176"/>
  <p:tag name="KSO_WM_UNIT_LAYERLEVEL" val="1"/>
  <p:tag name="KSO_WM_TAG_VERSION" val="1.0"/>
  <p:tag name="KSO_WM_BEAUTIFY_FLAG" val="#wm#"/>
  <p:tag name="KSO_WM_UNIT_ISNUMDGMTITLE" val="0"/>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2932</Words>
  <Application>Microsoft Office PowerPoint</Application>
  <PresentationFormat>宽屏</PresentationFormat>
  <Paragraphs>119</Paragraphs>
  <Slides>19</Slides>
  <Notes>2</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19</vt:i4>
      </vt:variant>
    </vt:vector>
  </HeadingPairs>
  <TitlesOfParts>
    <vt:vector size="25" baseType="lpstr">
      <vt:lpstr>宋体</vt:lpstr>
      <vt:lpstr>微软雅黑</vt:lpstr>
      <vt:lpstr>Arial</vt:lpstr>
      <vt:lpstr>Calibri</vt:lpstr>
      <vt:lpstr>Wingdings</vt:lpstr>
      <vt:lpstr>Office 主题​​</vt:lpstr>
      <vt:lpstr>PowerPoint 演示文稿</vt:lpstr>
      <vt:lpstr>PowerPoint 演示文稿</vt:lpstr>
      <vt:lpstr>一、开幕式</vt:lpstr>
      <vt:lpstr>二、地·心引力系列讲座</vt:lpstr>
      <vt:lpstr>三、“妙笔绘心，筑梦青春”心理漫画征集大赛</vt:lpstr>
      <vt:lpstr>四、心理成长演讲比赛</vt:lpstr>
      <vt:lpstr>四、心理成长演讲比赛</vt:lpstr>
      <vt:lpstr>五、“阅读经典，涵养心灵——心悦读”活动</vt:lpstr>
      <vt:lpstr>五、“阅读经典，涵养心灵——心悦读”活动</vt:lpstr>
      <vt:lpstr>五、“阅读经典，涵养心灵——心悦读”活动</vt:lpstr>
      <vt:lpstr>六、和谐宿舍创意大赛</vt:lpstr>
      <vt:lpstr>七、生活中的微感动</vt:lpstr>
      <vt:lpstr>七、生活中的微感动</vt:lpstr>
      <vt:lpstr>八、心理健康节闭幕式</vt:lpstr>
      <vt:lpstr>九、“定格美好 扬帆起航”毕业生心理辅导团体活动</vt:lpstr>
      <vt:lpstr>PowerPoint 演示文稿</vt:lpstr>
      <vt:lpstr>十、参加“首都大学生心理健康节”其他活动</vt:lpstr>
      <vt:lpstr>奖项设置</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Lenovo</cp:lastModifiedBy>
  <cp:revision>228</cp:revision>
  <dcterms:created xsi:type="dcterms:W3CDTF">2019-06-19T02:08:00Z</dcterms:created>
  <dcterms:modified xsi:type="dcterms:W3CDTF">2022-04-18T01:56:45Z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2052-11.1.0.11636</vt:lpwstr>
  </property>
  <property fmtid="{D5CDD505-2E9C-101B-9397-08002B2CF9AE}" pid="3" name="ICV">
    <vt:lpwstr>38FB03828CDC4C069E9E08F88DD906D1</vt:lpwstr>
  </property>
</Properties>
</file>