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notesSlides/notesSlide63.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109.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145.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tags/tag68.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notesSlides/notesSlide60.xml" ContentType="application/vnd.openxmlformats-officedocument.presentationml.notesSlide+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tags/tag131.xml" ContentType="application/vnd.openxmlformats-officedocument.presentationml.tags+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tags/tag98.xml" ContentType="application/vnd.openxmlformats-officedocument.presentationml.tags+xml"/>
  <Override PartName="/ppt/tags/tag120.xml" ContentType="application/vnd.openxmlformats-officedocument.presentationml.tags+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ags/tag87.xml" ContentType="application/vnd.openxmlformats-officedocument.presentationml.tags+xml"/>
  <Override PartName="/ppt/notesSlides/notesSlide65.xml" ContentType="application/vnd.openxmlformats-officedocument.presentationml.notesSlide+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147.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notesSlides/notesSlide59.xml" ContentType="application/vnd.openxmlformats-officedocument.presentationml.notesSlide+xml"/>
  <Override PartName="/ppt/slides/slide46.xml" ContentType="application/vnd.openxmlformats-officedocument.presentationml.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59.xml" ContentType="application/vnd.openxmlformats-officedocument.presentationml.tags+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notesSlides/notesSlide51.xml" ContentType="application/vnd.openxmlformats-officedocument.presentationml.notesSlide+xml"/>
  <Override PartName="/ppt/tags/tag15.xml" ContentType="application/vnd.openxmlformats-officedocument.presentationml.tags+xml"/>
  <Override PartName="/ppt/tags/tag62.xml" ContentType="application/vnd.openxmlformats-officedocument.presentationml.tags+xml"/>
  <Override PartName="/ppt/notesSlides/notesSlide40.xml" ContentType="application/vnd.openxmlformats-officedocument.presentationml.notesSlide+xml"/>
  <Override PartName="/ppt/tags/tag11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tags/tag122.xml" ContentType="application/vnd.openxmlformats-officedocument.presentationml.tags+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notesSlides/notesSlide70.xml" ContentType="application/vnd.openxmlformats-officedocument.presentationml.notesSlide+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tags/tag130.xml" ContentType="application/vnd.openxmlformats-officedocument.presentationml.tags+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tags/tag47.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notesSlides/notesSlide61.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50.xml" ContentType="application/vnd.openxmlformats-officedocument.presentationml.notesSlide+xml"/>
  <Override PartName="/ppt/tags/tag118.xml" ContentType="application/vnd.openxmlformats-officedocument.presentationml.tags+xml"/>
  <Override PartName="/ppt/tags/tag129.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0" r:id="rId3"/>
  </p:sldMasterIdLst>
  <p:notesMasterIdLst>
    <p:notesMasterId r:id="rId94"/>
  </p:notesMasterIdLst>
  <p:handoutMasterIdLst>
    <p:handoutMasterId r:id="rId95"/>
  </p:handoutMasterIdLst>
  <p:sldIdLst>
    <p:sldId id="256" r:id="rId4"/>
    <p:sldId id="455" r:id="rId5"/>
    <p:sldId id="420" r:id="rId6"/>
    <p:sldId id="260" r:id="rId7"/>
    <p:sldId id="274" r:id="rId8"/>
    <p:sldId id="275" r:id="rId9"/>
    <p:sldId id="425" r:id="rId10"/>
    <p:sldId id="307" r:id="rId11"/>
    <p:sldId id="308" r:id="rId12"/>
    <p:sldId id="309" r:id="rId13"/>
    <p:sldId id="310" r:id="rId14"/>
    <p:sldId id="426" r:id="rId15"/>
    <p:sldId id="429" r:id="rId16"/>
    <p:sldId id="355"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9" r:id="rId54"/>
    <p:sldId id="350" r:id="rId55"/>
    <p:sldId id="351" r:id="rId56"/>
    <p:sldId id="352" r:id="rId57"/>
    <p:sldId id="353" r:id="rId58"/>
    <p:sldId id="430" r:id="rId59"/>
    <p:sldId id="436" r:id="rId60"/>
    <p:sldId id="432" r:id="rId61"/>
    <p:sldId id="437" r:id="rId62"/>
    <p:sldId id="431" r:id="rId63"/>
    <p:sldId id="447" r:id="rId64"/>
    <p:sldId id="448" r:id="rId65"/>
    <p:sldId id="441" r:id="rId66"/>
    <p:sldId id="433" r:id="rId67"/>
    <p:sldId id="449" r:id="rId68"/>
    <p:sldId id="450" r:id="rId69"/>
    <p:sldId id="453" r:id="rId70"/>
    <p:sldId id="451" r:id="rId71"/>
    <p:sldId id="434" r:id="rId72"/>
    <p:sldId id="452" r:id="rId73"/>
    <p:sldId id="435" r:id="rId74"/>
    <p:sldId id="454" r:id="rId75"/>
    <p:sldId id="427" r:id="rId76"/>
    <p:sldId id="279" r:id="rId77"/>
    <p:sldId id="280" r:id="rId78"/>
    <p:sldId id="286" r:id="rId79"/>
    <p:sldId id="287" r:id="rId80"/>
    <p:sldId id="283" r:id="rId81"/>
    <p:sldId id="293" r:id="rId82"/>
    <p:sldId id="294" r:id="rId83"/>
    <p:sldId id="295" r:id="rId84"/>
    <p:sldId id="296" r:id="rId85"/>
    <p:sldId id="297" r:id="rId86"/>
    <p:sldId id="298" r:id="rId87"/>
    <p:sldId id="299" r:id="rId88"/>
    <p:sldId id="300" r:id="rId89"/>
    <p:sldId id="306" r:id="rId90"/>
    <p:sldId id="302" r:id="rId91"/>
    <p:sldId id="446" r:id="rId92"/>
    <p:sldId id="265" r:id="rId93"/>
  </p:sldIdLst>
  <p:sldSz cx="12192000" cy="6858000"/>
  <p:notesSz cx="10234613" cy="71040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13">
          <p15:clr>
            <a:srgbClr val="A4A3A4"/>
          </p15:clr>
        </p15:guide>
        <p15:guide id="2" pos="3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67" d="100"/>
          <a:sy n="67" d="100"/>
        </p:scale>
        <p:origin x="-738" y="-96"/>
      </p:cViewPr>
      <p:guideLst>
        <p:guide orient="horz" pos="2213"/>
        <p:guide pos="3825"/>
      </p:guideLst>
    </p:cSldViewPr>
  </p:slideViewPr>
  <p:notesTextViewPr>
    <p:cViewPr>
      <p:scale>
        <a:sx n="1" d="1"/>
        <a:sy n="1" d="1"/>
      </p:scale>
      <p:origin x="0" y="0"/>
    </p:cViewPr>
  </p:notesTextViewPr>
  <p:notesViewPr>
    <p:cSldViewPr snapToGrid="0">
      <p:cViewPr varScale="1">
        <p:scale>
          <a:sx n="65" d="100"/>
          <a:sy n="65" d="100"/>
        </p:scale>
        <p:origin x="-1932" y="-108"/>
      </p:cViewPr>
      <p:guideLst>
        <p:guide orient="horz" pos="2237"/>
        <p:guide pos="3223"/>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4434618" cy="354817"/>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1" y="6748144"/>
            <a:ext cx="4434618" cy="35481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797708" y="6748144"/>
            <a:ext cx="4434617" cy="354817"/>
          </a:xfrm>
          <a:prstGeom prst="rect">
            <a:avLst/>
          </a:prstGeom>
        </p:spPr>
        <p:txBody>
          <a:bodyPr vert="horz" lIns="91440" tIns="45720" rIns="91440" bIns="45720" rtlCol="0" anchor="b"/>
          <a:lstStyle>
            <a:lvl1pPr algn="r">
              <a:defRPr sz="1200"/>
            </a:lvl1pPr>
          </a:lstStyle>
          <a:p>
            <a:fld id="{7704FB44-92BA-4841-8502-B9C106B677B8}"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4801" cy="3564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796987" y="0"/>
            <a:ext cx="4434801" cy="356426"/>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2018/3/19 Monday</a:t>
            </a:fld>
            <a:endParaRPr lang="zh-CN" altLang="en-US"/>
          </a:p>
        </p:txBody>
      </p:sp>
      <p:sp>
        <p:nvSpPr>
          <p:cNvPr id="4" name="幻灯片图像占位符 3"/>
          <p:cNvSpPr>
            <a:spLocks noGrp="1" noRot="1" noChangeAspect="1"/>
          </p:cNvSpPr>
          <p:nvPr>
            <p:ph type="sldImg" idx="2"/>
          </p:nvPr>
        </p:nvSpPr>
        <p:spPr>
          <a:xfrm>
            <a:off x="2984500" y="887413"/>
            <a:ext cx="4265613" cy="239871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023416" y="3418724"/>
            <a:ext cx="8187324" cy="27971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747418"/>
            <a:ext cx="4434801" cy="3564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796987" y="6747418"/>
            <a:ext cx="4434801" cy="356425"/>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E516C-4C10-4784-841C-A5465774C17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856777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11</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xfrm>
            <a:off x="3035300" y="793750"/>
            <a:ext cx="3808413" cy="2141538"/>
          </a:xfrm>
          <a:noFill/>
          <a:ln w="12700">
            <a:solidFill>
              <a:srgbClr val="000000"/>
            </a:solidFill>
            <a:miter lim="800000"/>
          </a:ln>
        </p:spPr>
      </p:sp>
      <p:sp>
        <p:nvSpPr>
          <p:cNvPr id="18435" name="备注占位符 2"/>
          <p:cNvSpPr>
            <a:spLocks noGrp="1" noChangeArrowheads="1"/>
          </p:cNvSpPr>
          <p:nvPr>
            <p:ph type="body" idx="1"/>
          </p:nvPr>
        </p:nvSpPr>
        <p:spPr>
          <a:noFill/>
          <a:extLst>
            <a:ext uri="{91240B29-F687-4F45-9708-019B960494DF}">
              <a14:hiddenLine xmlns:a14="http://schemas.microsoft.com/office/drawing/2010/main" xmlns=""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18436" name="灯片编号占位符 3"/>
          <p:cNvSpPr txBox="1">
            <a:spLocks noGrp="1" noChangeArrowheads="1"/>
          </p:cNvSpPr>
          <p:nvPr/>
        </p:nvSpPr>
        <p:spPr bwMode="auto">
          <a:xfrm>
            <a:off x="5596447" y="6028592"/>
            <a:ext cx="4281384" cy="318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r" eaLnBrk="1" hangingPunct="1"/>
            <a:fld id="{3CA32C2A-B924-4025-8E6F-ACB20B908472}" type="slidenum">
              <a:rPr lang="zh-CN" altLang="en-US" sz="1200">
                <a:latin typeface="Calibri" panose="020F0502020204030204" charset="0"/>
                <a:ea typeface="宋体" panose="02010600030101010101" pitchFamily="2" charset="-122"/>
              </a:rPr>
              <a:pPr algn="r" eaLnBrk="1" hangingPunct="1"/>
              <a:t>14</a:t>
            </a:fld>
            <a:endParaRPr lang="en-US" sz="1200">
              <a:latin typeface="Calibri" panose="020F050202020403020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15</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16</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17</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18</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19</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20</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21</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22</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23</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24</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25</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26</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27</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28</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29</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30</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31</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32</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33</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34</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35</a:t>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36</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37</a:t>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38</a:t>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39</a:t>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40</a:t>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41</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5</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42</a:t>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43</a:t>
            </a:fld>
            <a:endParaRPr lang="zh-CN" alt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44</a:t>
            </a:fld>
            <a:endParaRPr lang="zh-CN" alt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45</a:t>
            </a:fld>
            <a:endParaRPr lang="zh-CN" alt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46</a:t>
            </a:fld>
            <a:endParaRPr lang="zh-CN" alt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47</a:t>
            </a:fld>
            <a:endParaRPr lang="zh-CN" alt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48</a:t>
            </a:fld>
            <a:endParaRPr lang="zh-CN" alt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49</a:t>
            </a:fld>
            <a:endParaRPr lang="zh-CN" alt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50</a:t>
            </a:fld>
            <a:endParaRPr lang="zh-CN" alt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51</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6</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52</a:t>
            </a:fld>
            <a:endParaRPr lang="zh-CN" alt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53</a:t>
            </a:fld>
            <a:endParaRPr lang="zh-CN" alt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54</a:t>
            </a:fld>
            <a:endParaRPr lang="zh-CN" alt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55</a:t>
            </a:fld>
            <a:endParaRPr lang="zh-CN" alt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56</a:t>
            </a:fld>
            <a:endParaRPr lang="zh-CN" altLang="en-US">
              <a:solidFill>
                <a:prstClr val="black"/>
              </a:solidFill>
            </a:endParaRPr>
          </a:p>
        </p:txBody>
      </p:sp>
    </p:spTree>
    <p:extLst>
      <p:ext uri="{BB962C8B-B14F-4D97-AF65-F5344CB8AC3E}">
        <p14:creationId xmlns:p14="http://schemas.microsoft.com/office/powerpoint/2010/main" xmlns="" val="31069883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57</a:t>
            </a:fld>
            <a:endParaRPr lang="zh-CN" altLang="en-US">
              <a:solidFill>
                <a:prstClr val="black"/>
              </a:solidFill>
            </a:endParaRPr>
          </a:p>
        </p:txBody>
      </p:sp>
    </p:spTree>
    <p:extLst>
      <p:ext uri="{BB962C8B-B14F-4D97-AF65-F5344CB8AC3E}">
        <p14:creationId xmlns:p14="http://schemas.microsoft.com/office/powerpoint/2010/main" xmlns="" val="15524665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58</a:t>
            </a:fld>
            <a:endParaRPr lang="zh-CN" altLang="en-US">
              <a:solidFill>
                <a:prstClr val="black"/>
              </a:solidFill>
            </a:endParaRPr>
          </a:p>
        </p:txBody>
      </p:sp>
    </p:spTree>
    <p:extLst>
      <p:ext uri="{BB962C8B-B14F-4D97-AF65-F5344CB8AC3E}">
        <p14:creationId xmlns:p14="http://schemas.microsoft.com/office/powerpoint/2010/main" xmlns="" val="15261948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59</a:t>
            </a:fld>
            <a:endParaRPr lang="zh-CN" altLang="en-US">
              <a:solidFill>
                <a:prstClr val="black"/>
              </a:solidFill>
            </a:endParaRPr>
          </a:p>
        </p:txBody>
      </p:sp>
    </p:spTree>
    <p:extLst>
      <p:ext uri="{BB962C8B-B14F-4D97-AF65-F5344CB8AC3E}">
        <p14:creationId xmlns:p14="http://schemas.microsoft.com/office/powerpoint/2010/main" xmlns="" val="31833352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60</a:t>
            </a:fld>
            <a:endParaRPr lang="zh-CN" altLang="en-US">
              <a:solidFill>
                <a:prstClr val="black"/>
              </a:solidFill>
            </a:endParaRPr>
          </a:p>
        </p:txBody>
      </p:sp>
    </p:spTree>
    <p:extLst>
      <p:ext uri="{BB962C8B-B14F-4D97-AF65-F5344CB8AC3E}">
        <p14:creationId xmlns:p14="http://schemas.microsoft.com/office/powerpoint/2010/main" xmlns="" val="24913967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E516C-4C10-4784-841C-A5465774C17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137118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7</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E516C-4C10-4784-841C-A5465774C17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4477998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E516C-4C10-4784-841C-A5465774C17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7009804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64</a:t>
            </a:fld>
            <a:endParaRPr lang="zh-CN" altLang="en-US">
              <a:solidFill>
                <a:prstClr val="black"/>
              </a:solidFill>
            </a:endParaRPr>
          </a:p>
        </p:txBody>
      </p:sp>
    </p:spTree>
    <p:extLst>
      <p:ext uri="{BB962C8B-B14F-4D97-AF65-F5344CB8AC3E}">
        <p14:creationId xmlns:p14="http://schemas.microsoft.com/office/powerpoint/2010/main" xmlns="" val="4325529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E516C-4C10-4784-841C-A5465774C17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1784284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E516C-4C10-4784-841C-A5465774C17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8937676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E516C-4C10-4784-841C-A5465774C17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0839494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E516C-4C10-4784-841C-A5465774C17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0333964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69</a:t>
            </a:fld>
            <a:endParaRPr lang="zh-CN" altLang="en-US">
              <a:solidFill>
                <a:prstClr val="black"/>
              </a:solidFill>
            </a:endParaRPr>
          </a:p>
        </p:txBody>
      </p:sp>
    </p:spTree>
    <p:extLst>
      <p:ext uri="{BB962C8B-B14F-4D97-AF65-F5344CB8AC3E}">
        <p14:creationId xmlns:p14="http://schemas.microsoft.com/office/powerpoint/2010/main" xmlns="" val="33235824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70</a:t>
            </a:fld>
            <a:endParaRPr lang="zh-CN" altLang="en-US">
              <a:solidFill>
                <a:prstClr val="black"/>
              </a:solidFill>
            </a:endParaRPr>
          </a:p>
        </p:txBody>
      </p:sp>
    </p:spTree>
    <p:extLst>
      <p:ext uri="{BB962C8B-B14F-4D97-AF65-F5344CB8AC3E}">
        <p14:creationId xmlns:p14="http://schemas.microsoft.com/office/powerpoint/2010/main" xmlns="" val="7871962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71</a:t>
            </a:fld>
            <a:endParaRPr lang="zh-CN" altLang="en-US">
              <a:solidFill>
                <a:prstClr val="black"/>
              </a:solidFill>
            </a:endParaRPr>
          </a:p>
        </p:txBody>
      </p:sp>
    </p:spTree>
    <p:extLst>
      <p:ext uri="{BB962C8B-B14F-4D97-AF65-F5344CB8AC3E}">
        <p14:creationId xmlns:p14="http://schemas.microsoft.com/office/powerpoint/2010/main" xmlns="" val="59984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8</a:t>
            </a:fld>
            <a:endParaRPr lang="zh-CN" altLang="en-US">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72</a:t>
            </a:fld>
            <a:endParaRPr lang="zh-CN" altLang="en-US">
              <a:solidFill>
                <a:prstClr val="black"/>
              </a:solidFill>
            </a:endParaRPr>
          </a:p>
        </p:txBody>
      </p:sp>
    </p:spTree>
    <p:extLst>
      <p:ext uri="{BB962C8B-B14F-4D97-AF65-F5344CB8AC3E}">
        <p14:creationId xmlns:p14="http://schemas.microsoft.com/office/powerpoint/2010/main" xmlns="" val="10415357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73</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74</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75</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76</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77</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78</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79</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80</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81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9</a:t>
            </a:fld>
            <a:endParaRPr lang="zh-CN" altLang="en-US">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82</a:t>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83</a:t>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84</a:t>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85</a:t>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86</a:t>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87</a:t>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88</a:t>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pPr/>
              <a:t>90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35300" y="793750"/>
            <a:ext cx="3808413" cy="21415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solidFill>
                  <a:prstClr val="black"/>
                </a:solidFill>
              </a:rPr>
              <a:pPr/>
              <a:t>10</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3765"/>
            <a:ext cx="9144000" cy="1673591"/>
          </a:xfrm>
        </p:spPr>
        <p:txBody>
          <a:bodyPr anchor="b">
            <a:normAutofit/>
          </a:bodyPr>
          <a:lstStyle>
            <a:lvl1pPr algn="ctr">
              <a:defRPr sz="42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2693296"/>
            <a:ext cx="9144000" cy="653439"/>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936C996C-27C8-4692-B794-7F157EC6713A}" type="datetimeFigureOut">
              <a:rPr lang="zh-CN" altLang="en-US" smtClean="0"/>
              <a:pPr/>
              <a:t>2018/3/19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25BD11-2248-468D-9820-4736688BEBDD}" type="slidenum">
              <a:rPr lang="zh-CN" altLang="en-US" smtClean="0"/>
              <a:pPr/>
              <a:t>‹#›</a:t>
            </a:fld>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6EF2F5ED-D19D-4097-92A9-D6092B3D6E68}" type="datetimeFigureOut">
              <a:rPr lang="zh-CN" altLang="en-US" smtClean="0"/>
              <a:pPr/>
              <a:t>2018/3/19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3765"/>
            <a:ext cx="9144000" cy="1673591"/>
          </a:xfrm>
        </p:spPr>
        <p:txBody>
          <a:bodyPr anchor="b">
            <a:normAutofit/>
          </a:bodyPr>
          <a:lstStyle>
            <a:lvl1pPr algn="ctr">
              <a:defRPr sz="42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2693296"/>
            <a:ext cx="9144000" cy="653439"/>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4B4D4F">
                  <a:tint val="75000"/>
                </a:srgbClr>
              </a:solidFill>
            </a:endParaRPr>
          </a:p>
        </p:txBody>
      </p:sp>
      <p:sp>
        <p:nvSpPr>
          <p:cNvPr id="6" name="Slide Number Placeholder 5"/>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marL="228600" indent="-228600">
              <a:buClr>
                <a:schemeClr val="accent1"/>
              </a:buClr>
              <a:buSzPct val="70000"/>
              <a:buFont typeface="Wingdings 2" panose="05020102010507070707" pitchFamily="18" charset="2"/>
              <a:buChar cha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4B4D4F">
                  <a:tint val="75000"/>
                </a:srgbClr>
              </a:solidFill>
            </a:endParaRPr>
          </a:p>
        </p:txBody>
      </p:sp>
      <p:sp>
        <p:nvSpPr>
          <p:cNvPr id="6" name="Slide Number Placeholder 5"/>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398477" y="2835155"/>
            <a:ext cx="6793523" cy="777840"/>
          </a:xfrm>
        </p:spPr>
        <p:txBody>
          <a:bodyPr anchor="ctr">
            <a:normAutofit/>
          </a:bodyPr>
          <a:lstStyle>
            <a:lvl1pPr>
              <a:defRPr sz="28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5398477" y="3696936"/>
            <a:ext cx="6793523" cy="510075"/>
          </a:xfrm>
        </p:spPr>
        <p:txBody>
          <a:bodyPr anchor="t">
            <a:normAutofit/>
          </a:bodyPr>
          <a:lstStyle>
            <a:lvl1pPr marL="0" indent="0">
              <a:buNone/>
              <a:defRPr sz="18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4B4D4F">
                  <a:tint val="75000"/>
                </a:srgbClr>
              </a:solidFill>
            </a:endParaRPr>
          </a:p>
        </p:txBody>
      </p:sp>
      <p:sp>
        <p:nvSpPr>
          <p:cNvPr id="6" name="Slide Number Placeholder 5"/>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294785"/>
            <a:ext cx="10515600" cy="779463"/>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266091"/>
            <a:ext cx="5052646" cy="473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301154" y="1266091"/>
            <a:ext cx="5052646" cy="473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6" name="Footer Placeholder 5"/>
          <p:cNvSpPr>
            <a:spLocks noGrp="1"/>
          </p:cNvSpPr>
          <p:nvPr>
            <p:ph type="ftr" sz="quarter" idx="11"/>
          </p:nvPr>
        </p:nvSpPr>
        <p:spPr/>
        <p:txBody>
          <a:bodyPr/>
          <a:lstStyle/>
          <a:p>
            <a:endParaRPr lang="zh-CN" altLang="en-US">
              <a:solidFill>
                <a:srgbClr val="4B4D4F">
                  <a:tint val="75000"/>
                </a:srgbClr>
              </a:solidFill>
            </a:endParaRPr>
          </a:p>
        </p:txBody>
      </p:sp>
      <p:sp>
        <p:nvSpPr>
          <p:cNvPr id="7" name="Slide Number Placeholder 6"/>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30629"/>
          </a:xfrm>
        </p:spPr>
        <p:txBody>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9788" y="1399811"/>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839788" y="2223723"/>
            <a:ext cx="5157787" cy="3807800"/>
          </a:xfrm>
        </p:spPr>
        <p:txBody>
          <a:bodyPr/>
          <a:lstStyle>
            <a:lvl1pPr marL="228600" indent="-228600">
              <a:buClr>
                <a:schemeClr val="accent1"/>
              </a:buClr>
              <a:buSzPct val="70000"/>
              <a:buFont typeface="Wingdings 2" panose="05020102010507070707" pitchFamily="18" charset="2"/>
              <a:buChar cha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399811"/>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223723"/>
            <a:ext cx="5183188" cy="3807800"/>
          </a:xfrm>
        </p:spPr>
        <p:txBody>
          <a:bodyPr/>
          <a:lstStyle>
            <a:lvl1pPr marL="228600" indent="-228600">
              <a:buClr>
                <a:schemeClr val="accent1"/>
              </a:buClr>
              <a:buSzPct val="70000"/>
              <a:buFont typeface="Wingdings 2" panose="05020102010507070707" pitchFamily="18" charset="2"/>
              <a:buChar cha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8" name="Footer Placeholder 7"/>
          <p:cNvSpPr>
            <a:spLocks noGrp="1"/>
          </p:cNvSpPr>
          <p:nvPr>
            <p:ph type="ftr" sz="quarter" idx="11"/>
          </p:nvPr>
        </p:nvSpPr>
        <p:spPr/>
        <p:txBody>
          <a:bodyPr/>
          <a:lstStyle/>
          <a:p>
            <a:endParaRPr lang="zh-CN" altLang="en-US">
              <a:solidFill>
                <a:srgbClr val="4B4D4F">
                  <a:tint val="75000"/>
                </a:srgbClr>
              </a:solidFill>
            </a:endParaRPr>
          </a:p>
        </p:txBody>
      </p:sp>
      <p:sp>
        <p:nvSpPr>
          <p:cNvPr id="9" name="Slide Number Placeholder 8"/>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4" name="Footer Placeholder 3"/>
          <p:cNvSpPr>
            <a:spLocks noGrp="1"/>
          </p:cNvSpPr>
          <p:nvPr>
            <p:ph type="ftr" sz="quarter" idx="11"/>
          </p:nvPr>
        </p:nvSpPr>
        <p:spPr/>
        <p:txBody>
          <a:bodyPr/>
          <a:lstStyle/>
          <a:p>
            <a:endParaRPr lang="zh-CN" altLang="en-US">
              <a:solidFill>
                <a:srgbClr val="4B4D4F">
                  <a:tint val="75000"/>
                </a:srgbClr>
              </a:solidFill>
            </a:endParaRPr>
          </a:p>
        </p:txBody>
      </p:sp>
      <p:sp>
        <p:nvSpPr>
          <p:cNvPr id="5" name="Slide Number Placeholder 4"/>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dirty="0">
              <a:solidFill>
                <a:srgbClr val="4B4D4F">
                  <a:tint val="75000"/>
                </a:srgbClr>
              </a:solidFill>
            </a:endParaRPr>
          </a:p>
        </p:txBody>
      </p:sp>
      <p:sp>
        <p:nvSpPr>
          <p:cNvPr id="6" name="平行四边形 3"/>
          <p:cNvSpPr>
            <a:spLocks noChangeArrowheads="1"/>
          </p:cNvSpPr>
          <p:nvPr/>
        </p:nvSpPr>
        <p:spPr bwMode="auto">
          <a:xfrm>
            <a:off x="4945223" y="3689350"/>
            <a:ext cx="7246777" cy="336550"/>
          </a:xfrm>
          <a:prstGeom prst="parallelogram">
            <a:avLst>
              <a:gd name="adj" fmla="val 0"/>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a:spcBef>
                <a:spcPct val="0"/>
              </a:spcBef>
              <a:buClrTx/>
              <a:buSzTx/>
              <a:buFont typeface="Wingdings" panose="05000000000000000000" pitchFamily="2" charset="2"/>
              <a:buNone/>
            </a:pPr>
            <a:endParaRPr lang="zh-CN" altLang="zh-CN" sz="1600">
              <a:solidFill>
                <a:srgbClr val="ACD1E8"/>
              </a:solidFill>
              <a:cs typeface="Arial" panose="020B0604020202020204" pitchFamily="34" charset="0"/>
            </a:endParaRPr>
          </a:p>
        </p:txBody>
      </p:sp>
      <p:sp>
        <p:nvSpPr>
          <p:cNvPr id="7" name="平行四边形 2"/>
          <p:cNvSpPr>
            <a:spLocks noChangeArrowheads="1"/>
          </p:cNvSpPr>
          <p:nvPr/>
        </p:nvSpPr>
        <p:spPr bwMode="auto">
          <a:xfrm>
            <a:off x="3812840" y="2679701"/>
            <a:ext cx="5534360" cy="957263"/>
          </a:xfrm>
          <a:prstGeom prst="parallelogram">
            <a:avLst>
              <a:gd name="adj" fmla="val 30552"/>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a:endParaRPr lang="zh-CN" altLang="en-US" sz="4800" b="1" dirty="0">
              <a:solidFill>
                <a:srgbClr val="FFFFFF"/>
              </a:solidFill>
            </a:endParaRPr>
          </a:p>
        </p:txBody>
      </p:sp>
      <p:sp>
        <p:nvSpPr>
          <p:cNvPr id="2" name="Title 1"/>
          <p:cNvSpPr>
            <a:spLocks noGrp="1"/>
          </p:cNvSpPr>
          <p:nvPr>
            <p:ph type="title" hasCustomPrompt="1"/>
          </p:nvPr>
        </p:nvSpPr>
        <p:spPr>
          <a:xfrm>
            <a:off x="3676260" y="2679701"/>
            <a:ext cx="5688525" cy="957263"/>
          </a:xfrm>
        </p:spPr>
        <p:txBody>
          <a:bodyPr anchor="ctr">
            <a:noAutofit/>
          </a:bodyPr>
          <a:lstStyle>
            <a:lvl1pPr algn="ctr">
              <a:defRPr sz="4800">
                <a:solidFill>
                  <a:schemeClr val="bg1"/>
                </a:solidFill>
              </a:defRPr>
            </a:lvl1pPr>
          </a:lstStyle>
          <a:p>
            <a:r>
              <a:rPr lang="zh-CN" altLang="en-US" dirty="0"/>
              <a:t>此处编辑标题</a:t>
            </a:r>
            <a:endParaRPr lang="en-US" dirty="0"/>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3" name="Footer Placeholder 2"/>
          <p:cNvSpPr>
            <a:spLocks noGrp="1"/>
          </p:cNvSpPr>
          <p:nvPr>
            <p:ph type="ftr" sz="quarter" idx="11"/>
          </p:nvPr>
        </p:nvSpPr>
        <p:spPr/>
        <p:txBody>
          <a:bodyPr/>
          <a:lstStyle/>
          <a:p>
            <a:endParaRPr lang="zh-CN" altLang="en-US">
              <a:solidFill>
                <a:srgbClr val="4B4D4F">
                  <a:tint val="75000"/>
                </a:srgbClr>
              </a:solidFill>
            </a:endParaRPr>
          </a:p>
        </p:txBody>
      </p:sp>
      <p:sp>
        <p:nvSpPr>
          <p:cNvPr id="4" name="Slide Number Placeholder 3"/>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pic>
        <p:nvPicPr>
          <p:cNvPr id="5" name="Picture 76" descr="bg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 r="-6" b="16166"/>
          <a:stretch>
            <a:fillRect/>
          </a:stretch>
        </p:blipFill>
        <p:spPr bwMode="auto">
          <a:xfrm>
            <a:off x="-23284" y="-25400"/>
            <a:ext cx="12238568" cy="688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6" name="Footer Placeholder 5"/>
          <p:cNvSpPr>
            <a:spLocks noGrp="1"/>
          </p:cNvSpPr>
          <p:nvPr>
            <p:ph type="ftr" sz="quarter" idx="11"/>
          </p:nvPr>
        </p:nvSpPr>
        <p:spPr/>
        <p:txBody>
          <a:bodyPr/>
          <a:lstStyle/>
          <a:p>
            <a:endParaRPr lang="zh-CN" altLang="en-US">
              <a:solidFill>
                <a:srgbClr val="4B4D4F">
                  <a:tint val="75000"/>
                </a:srgbClr>
              </a:solidFill>
            </a:endParaRPr>
          </a:p>
        </p:txBody>
      </p:sp>
      <p:sp>
        <p:nvSpPr>
          <p:cNvPr id="7" name="Slide Number Placeholder 6"/>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
        <p:nvSpPr>
          <p:cNvPr id="8" name="KSO_BT1"/>
          <p:cNvSpPr>
            <a:spLocks noGrp="1"/>
          </p:cNvSpPr>
          <p:nvPr>
            <p:ph type="title" hasCustomPrompt="1"/>
          </p:nvPr>
        </p:nvSpPr>
        <p:spPr>
          <a:xfrm>
            <a:off x="6528000" y="684000"/>
            <a:ext cx="4165200" cy="1602000"/>
          </a:xfrm>
        </p:spPr>
        <p:txBody>
          <a:bodyPr vert="horz" anchor="b">
            <a:normAutofit/>
          </a:bodyPr>
          <a:lstStyle>
            <a:lvl1pPr>
              <a:defRPr sz="3200"/>
            </a:lvl1pPr>
          </a:lstStyle>
          <a:p>
            <a:r>
              <a:rPr lang="zh-CN" altLang="en-US" dirty="0"/>
              <a:t>单击此处编辑标题</a:t>
            </a:r>
            <a:endParaRPr lang="en-US" dirty="0"/>
          </a:p>
        </p:txBody>
      </p:sp>
      <p:sp>
        <p:nvSpPr>
          <p:cNvPr id="9" name="KSO_BC2"/>
          <p:cNvSpPr>
            <a:spLocks noGrp="1"/>
          </p:cNvSpPr>
          <p:nvPr>
            <p:ph type="body" sz="half" idx="2"/>
          </p:nvPr>
        </p:nvSpPr>
        <p:spPr>
          <a:xfrm>
            <a:off x="6528000" y="2286000"/>
            <a:ext cx="41652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10" name="图片占位符 8"/>
          <p:cNvSpPr>
            <a:spLocks noGrp="1"/>
          </p:cNvSpPr>
          <p:nvPr>
            <p:ph type="pic" sz="quarter" idx="13"/>
          </p:nvPr>
        </p:nvSpPr>
        <p:spPr>
          <a:xfrm rot="435425">
            <a:off x="1692244" y="1509221"/>
            <a:ext cx="3550468" cy="3919287"/>
          </a:xfrm>
        </p:spPr>
        <p:txBody>
          <a:bodyPr>
            <a:normAutofit/>
          </a:bodyPr>
          <a:lstStyle>
            <a:lvl1pPr marL="0" indent="0">
              <a:buFontTx/>
              <a:buNone/>
              <a:defRPr sz="3200"/>
            </a:lvl1pPr>
          </a:lstStyle>
          <a:p>
            <a:endParaRPr lang="zh-CN" altLang="en-US" dirty="0"/>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9754" y="365125"/>
            <a:ext cx="1014046" cy="5811838"/>
          </a:xfrm>
        </p:spPr>
        <p:txBody>
          <a:bodyPr vert="eaVert"/>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838199" y="365125"/>
            <a:ext cx="9360877"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4B4D4F">
                  <a:tint val="75000"/>
                </a:srgbClr>
              </a:solidFill>
            </a:endParaRPr>
          </a:p>
        </p:txBody>
      </p:sp>
      <p:sp>
        <p:nvSpPr>
          <p:cNvPr id="6" name="Slide Number Placeholder 5"/>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marL="228600" indent="-228600">
              <a:buClr>
                <a:schemeClr val="accent1"/>
              </a:buClr>
              <a:buSzPct val="70000"/>
              <a:buFont typeface="Wingdings 2" panose="05020102010507070707" pitchFamily="18" charset="2"/>
              <a:buChar cha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936C996C-27C8-4692-B794-7F157EC6713A}" type="datetimeFigureOut">
              <a:rPr lang="zh-CN" altLang="en-US" smtClean="0"/>
              <a:pPr/>
              <a:t>2018/3/19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25BD11-2248-468D-9820-4736688BEBDD}" type="slidenum">
              <a:rPr lang="zh-CN" altLang="en-US" smtClean="0"/>
              <a:pPr/>
              <a:t>‹#›</a:t>
            </a:fld>
            <a:endParaRPr lang="zh-CN" altLang="en-US"/>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6EF2F5ED-D19D-4097-92A9-D6092B3D6E68}"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4B4D4F">
                  <a:tint val="75000"/>
                </a:srgbClr>
              </a:solidFill>
            </a:endParaRPr>
          </a:p>
        </p:txBody>
      </p:sp>
      <p:sp>
        <p:nvSpPr>
          <p:cNvPr id="6" name="灯片编号占位符 5"/>
          <p:cNvSpPr>
            <a:spLocks noGrp="1"/>
          </p:cNvSpPr>
          <p:nvPr>
            <p:ph type="sldNum" sz="quarter" idx="12"/>
          </p:nvPr>
        </p:nvSpPr>
        <p:spPr/>
        <p:txBody>
          <a:bodyPr/>
          <a:lstStyle/>
          <a:p>
            <a:fld id="{A7AAEAA2-D029-4D23-B6D5-DE004B8B3ED2}"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3765"/>
            <a:ext cx="9144000" cy="1673591"/>
          </a:xfrm>
        </p:spPr>
        <p:txBody>
          <a:bodyPr anchor="b">
            <a:normAutofit/>
          </a:bodyPr>
          <a:lstStyle>
            <a:lvl1pPr algn="ctr">
              <a:defRPr sz="42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2693296"/>
            <a:ext cx="9144000" cy="653439"/>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4B4D4F">
                  <a:tint val="75000"/>
                </a:srgbClr>
              </a:solidFill>
            </a:endParaRPr>
          </a:p>
        </p:txBody>
      </p:sp>
      <p:sp>
        <p:nvSpPr>
          <p:cNvPr id="6" name="Slide Number Placeholder 5"/>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marL="228600" indent="-228600">
              <a:buClr>
                <a:schemeClr val="accent1"/>
              </a:buClr>
              <a:buSzPct val="70000"/>
              <a:buFont typeface="Wingdings 2" panose="05020102010507070707" pitchFamily="18" charset="2"/>
              <a:buChar cha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4B4D4F">
                  <a:tint val="75000"/>
                </a:srgbClr>
              </a:solidFill>
            </a:endParaRPr>
          </a:p>
        </p:txBody>
      </p:sp>
      <p:sp>
        <p:nvSpPr>
          <p:cNvPr id="6" name="Slide Number Placeholder 5"/>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398477" y="2835155"/>
            <a:ext cx="6793523" cy="777840"/>
          </a:xfrm>
        </p:spPr>
        <p:txBody>
          <a:bodyPr anchor="ctr">
            <a:normAutofit/>
          </a:bodyPr>
          <a:lstStyle>
            <a:lvl1pPr>
              <a:defRPr sz="28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5398477" y="3696936"/>
            <a:ext cx="6793523" cy="510075"/>
          </a:xfrm>
        </p:spPr>
        <p:txBody>
          <a:bodyPr anchor="t">
            <a:normAutofit/>
          </a:bodyPr>
          <a:lstStyle>
            <a:lvl1pPr marL="0" indent="0">
              <a:buNone/>
              <a:defRPr sz="18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4B4D4F">
                  <a:tint val="75000"/>
                </a:srgbClr>
              </a:solidFill>
            </a:endParaRPr>
          </a:p>
        </p:txBody>
      </p:sp>
      <p:sp>
        <p:nvSpPr>
          <p:cNvPr id="6" name="Slide Number Placeholder 5"/>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294785"/>
            <a:ext cx="10515600" cy="779463"/>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266091"/>
            <a:ext cx="5052646" cy="473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301154" y="1266091"/>
            <a:ext cx="5052646" cy="473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6" name="Footer Placeholder 5"/>
          <p:cNvSpPr>
            <a:spLocks noGrp="1"/>
          </p:cNvSpPr>
          <p:nvPr>
            <p:ph type="ftr" sz="quarter" idx="11"/>
          </p:nvPr>
        </p:nvSpPr>
        <p:spPr/>
        <p:txBody>
          <a:bodyPr/>
          <a:lstStyle/>
          <a:p>
            <a:endParaRPr lang="zh-CN" altLang="en-US">
              <a:solidFill>
                <a:srgbClr val="4B4D4F">
                  <a:tint val="75000"/>
                </a:srgbClr>
              </a:solidFill>
            </a:endParaRPr>
          </a:p>
        </p:txBody>
      </p:sp>
      <p:sp>
        <p:nvSpPr>
          <p:cNvPr id="7" name="Slide Number Placeholder 6"/>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30629"/>
          </a:xfrm>
        </p:spPr>
        <p:txBody>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9788" y="1399811"/>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839788" y="2223723"/>
            <a:ext cx="5157787" cy="3807800"/>
          </a:xfrm>
        </p:spPr>
        <p:txBody>
          <a:bodyPr/>
          <a:lstStyle>
            <a:lvl1pPr marL="228600" indent="-228600">
              <a:buClr>
                <a:schemeClr val="accent1"/>
              </a:buClr>
              <a:buSzPct val="70000"/>
              <a:buFont typeface="Wingdings 2" panose="05020102010507070707" pitchFamily="18" charset="2"/>
              <a:buChar cha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399811"/>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223723"/>
            <a:ext cx="5183188" cy="3807800"/>
          </a:xfrm>
        </p:spPr>
        <p:txBody>
          <a:bodyPr/>
          <a:lstStyle>
            <a:lvl1pPr marL="228600" indent="-228600">
              <a:buClr>
                <a:schemeClr val="accent1"/>
              </a:buClr>
              <a:buSzPct val="70000"/>
              <a:buFont typeface="Wingdings 2" panose="05020102010507070707" pitchFamily="18" charset="2"/>
              <a:buChar cha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8" name="Footer Placeholder 7"/>
          <p:cNvSpPr>
            <a:spLocks noGrp="1"/>
          </p:cNvSpPr>
          <p:nvPr>
            <p:ph type="ftr" sz="quarter" idx="11"/>
          </p:nvPr>
        </p:nvSpPr>
        <p:spPr/>
        <p:txBody>
          <a:bodyPr/>
          <a:lstStyle/>
          <a:p>
            <a:endParaRPr lang="zh-CN" altLang="en-US">
              <a:solidFill>
                <a:srgbClr val="4B4D4F">
                  <a:tint val="75000"/>
                </a:srgbClr>
              </a:solidFill>
            </a:endParaRPr>
          </a:p>
        </p:txBody>
      </p:sp>
      <p:sp>
        <p:nvSpPr>
          <p:cNvPr id="9" name="Slide Number Placeholder 8"/>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4" name="Footer Placeholder 3"/>
          <p:cNvSpPr>
            <a:spLocks noGrp="1"/>
          </p:cNvSpPr>
          <p:nvPr>
            <p:ph type="ftr" sz="quarter" idx="11"/>
          </p:nvPr>
        </p:nvSpPr>
        <p:spPr/>
        <p:txBody>
          <a:bodyPr/>
          <a:lstStyle/>
          <a:p>
            <a:endParaRPr lang="zh-CN" altLang="en-US">
              <a:solidFill>
                <a:srgbClr val="4B4D4F">
                  <a:tint val="75000"/>
                </a:srgbClr>
              </a:solidFill>
            </a:endParaRPr>
          </a:p>
        </p:txBody>
      </p:sp>
      <p:sp>
        <p:nvSpPr>
          <p:cNvPr id="5" name="Slide Number Placeholder 4"/>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dirty="0">
              <a:solidFill>
                <a:srgbClr val="4B4D4F">
                  <a:tint val="75000"/>
                </a:srgbClr>
              </a:solidFill>
            </a:endParaRPr>
          </a:p>
        </p:txBody>
      </p:sp>
      <p:sp>
        <p:nvSpPr>
          <p:cNvPr id="6" name="平行四边形 3"/>
          <p:cNvSpPr>
            <a:spLocks noChangeArrowheads="1"/>
          </p:cNvSpPr>
          <p:nvPr/>
        </p:nvSpPr>
        <p:spPr bwMode="auto">
          <a:xfrm>
            <a:off x="4945223" y="3689350"/>
            <a:ext cx="7246777" cy="336550"/>
          </a:xfrm>
          <a:prstGeom prst="parallelogram">
            <a:avLst>
              <a:gd name="adj" fmla="val 0"/>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a:spcBef>
                <a:spcPct val="0"/>
              </a:spcBef>
              <a:buClrTx/>
              <a:buSzTx/>
              <a:buFont typeface="Wingdings" panose="05000000000000000000" pitchFamily="2" charset="2"/>
              <a:buNone/>
            </a:pPr>
            <a:endParaRPr lang="zh-CN" altLang="zh-CN" sz="1600">
              <a:solidFill>
                <a:srgbClr val="ACD1E8"/>
              </a:solidFill>
              <a:cs typeface="Arial" panose="020B0604020202020204" pitchFamily="34" charset="0"/>
            </a:endParaRPr>
          </a:p>
        </p:txBody>
      </p:sp>
      <p:sp>
        <p:nvSpPr>
          <p:cNvPr id="7" name="平行四边形 2"/>
          <p:cNvSpPr>
            <a:spLocks noChangeArrowheads="1"/>
          </p:cNvSpPr>
          <p:nvPr/>
        </p:nvSpPr>
        <p:spPr bwMode="auto">
          <a:xfrm>
            <a:off x="3812840" y="2679701"/>
            <a:ext cx="5534360" cy="957263"/>
          </a:xfrm>
          <a:prstGeom prst="parallelogram">
            <a:avLst>
              <a:gd name="adj" fmla="val 30552"/>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a:endParaRPr lang="zh-CN" altLang="en-US" sz="4800" b="1" dirty="0">
              <a:solidFill>
                <a:srgbClr val="FFFFFF"/>
              </a:solidFill>
            </a:endParaRPr>
          </a:p>
        </p:txBody>
      </p:sp>
      <p:sp>
        <p:nvSpPr>
          <p:cNvPr id="2" name="Title 1"/>
          <p:cNvSpPr>
            <a:spLocks noGrp="1"/>
          </p:cNvSpPr>
          <p:nvPr>
            <p:ph type="title" hasCustomPrompt="1"/>
          </p:nvPr>
        </p:nvSpPr>
        <p:spPr>
          <a:xfrm>
            <a:off x="3676260" y="2679701"/>
            <a:ext cx="5688525" cy="957263"/>
          </a:xfrm>
        </p:spPr>
        <p:txBody>
          <a:bodyPr anchor="ctr">
            <a:noAutofit/>
          </a:bodyPr>
          <a:lstStyle>
            <a:lvl1pPr algn="ctr">
              <a:defRPr sz="4800">
                <a:solidFill>
                  <a:schemeClr val="bg1"/>
                </a:solidFill>
              </a:defRPr>
            </a:lvl1pPr>
          </a:lstStyle>
          <a:p>
            <a:r>
              <a:rPr lang="zh-CN" altLang="en-US" dirty="0"/>
              <a:t>此处编辑标题</a:t>
            </a:r>
            <a:endParaRPr lang="en-US" dirty="0"/>
          </a:p>
        </p:txBody>
      </p:sp>
    </p:spTree>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3" name="Footer Placeholder 2"/>
          <p:cNvSpPr>
            <a:spLocks noGrp="1"/>
          </p:cNvSpPr>
          <p:nvPr>
            <p:ph type="ftr" sz="quarter" idx="11"/>
          </p:nvPr>
        </p:nvSpPr>
        <p:spPr/>
        <p:txBody>
          <a:bodyPr/>
          <a:lstStyle/>
          <a:p>
            <a:endParaRPr lang="zh-CN" altLang="en-US">
              <a:solidFill>
                <a:srgbClr val="4B4D4F">
                  <a:tint val="75000"/>
                </a:srgbClr>
              </a:solidFill>
            </a:endParaRPr>
          </a:p>
        </p:txBody>
      </p:sp>
      <p:sp>
        <p:nvSpPr>
          <p:cNvPr id="4" name="Slide Number Placeholder 3"/>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pic>
        <p:nvPicPr>
          <p:cNvPr id="5" name="Picture 76" descr="bg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 r="-6" b="16166"/>
          <a:stretch>
            <a:fillRect/>
          </a:stretch>
        </p:blipFill>
        <p:spPr bwMode="auto">
          <a:xfrm>
            <a:off x="-23284" y="-25400"/>
            <a:ext cx="12238568" cy="688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6" name="Footer Placeholder 5"/>
          <p:cNvSpPr>
            <a:spLocks noGrp="1"/>
          </p:cNvSpPr>
          <p:nvPr>
            <p:ph type="ftr" sz="quarter" idx="11"/>
          </p:nvPr>
        </p:nvSpPr>
        <p:spPr/>
        <p:txBody>
          <a:bodyPr/>
          <a:lstStyle/>
          <a:p>
            <a:endParaRPr lang="zh-CN" altLang="en-US">
              <a:solidFill>
                <a:srgbClr val="4B4D4F">
                  <a:tint val="75000"/>
                </a:srgbClr>
              </a:solidFill>
            </a:endParaRPr>
          </a:p>
        </p:txBody>
      </p:sp>
      <p:sp>
        <p:nvSpPr>
          <p:cNvPr id="7" name="Slide Number Placeholder 6"/>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
        <p:nvSpPr>
          <p:cNvPr id="8" name="KSO_BT1"/>
          <p:cNvSpPr>
            <a:spLocks noGrp="1"/>
          </p:cNvSpPr>
          <p:nvPr>
            <p:ph type="title" hasCustomPrompt="1"/>
          </p:nvPr>
        </p:nvSpPr>
        <p:spPr>
          <a:xfrm>
            <a:off x="6528000" y="684000"/>
            <a:ext cx="4165200" cy="1602000"/>
          </a:xfrm>
        </p:spPr>
        <p:txBody>
          <a:bodyPr vert="horz" anchor="b">
            <a:normAutofit/>
          </a:bodyPr>
          <a:lstStyle>
            <a:lvl1pPr>
              <a:defRPr sz="3200"/>
            </a:lvl1pPr>
          </a:lstStyle>
          <a:p>
            <a:r>
              <a:rPr lang="zh-CN" altLang="en-US" dirty="0"/>
              <a:t>单击此处编辑标题</a:t>
            </a:r>
            <a:endParaRPr lang="en-US" dirty="0"/>
          </a:p>
        </p:txBody>
      </p:sp>
      <p:sp>
        <p:nvSpPr>
          <p:cNvPr id="9" name="KSO_BC2"/>
          <p:cNvSpPr>
            <a:spLocks noGrp="1"/>
          </p:cNvSpPr>
          <p:nvPr>
            <p:ph type="body" sz="half" idx="2"/>
          </p:nvPr>
        </p:nvSpPr>
        <p:spPr>
          <a:xfrm>
            <a:off x="6528000" y="2286000"/>
            <a:ext cx="41652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10" name="图片占位符 8"/>
          <p:cNvSpPr>
            <a:spLocks noGrp="1"/>
          </p:cNvSpPr>
          <p:nvPr>
            <p:ph type="pic" sz="quarter" idx="13"/>
          </p:nvPr>
        </p:nvSpPr>
        <p:spPr>
          <a:xfrm rot="435425">
            <a:off x="1692244" y="1509221"/>
            <a:ext cx="3550468" cy="3919287"/>
          </a:xfrm>
        </p:spPr>
        <p:txBody>
          <a:bodyPr>
            <a:normAutofit/>
          </a:bodyPr>
          <a:lstStyle>
            <a:lvl1pPr marL="0" indent="0">
              <a:buFontTx/>
              <a:buNone/>
              <a:defRPr sz="3200"/>
            </a:lvl1pPr>
          </a:lstStyle>
          <a:p>
            <a:endParaRPr lang="zh-CN" altLang="en-US" dirty="0"/>
          </a:p>
        </p:txBody>
      </p:sp>
    </p:spTree>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9754" y="365125"/>
            <a:ext cx="1014046" cy="5811838"/>
          </a:xfrm>
        </p:spPr>
        <p:txBody>
          <a:bodyPr vert="eaVert"/>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838199" y="365125"/>
            <a:ext cx="9360877"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4B4D4F">
                  <a:tint val="75000"/>
                </a:srgbClr>
              </a:solidFill>
            </a:endParaRPr>
          </a:p>
        </p:txBody>
      </p:sp>
      <p:sp>
        <p:nvSpPr>
          <p:cNvPr id="6" name="Slide Number Placeholder 5"/>
          <p:cNvSpPr>
            <a:spLocks noGrp="1"/>
          </p:cNvSpPr>
          <p:nvPr>
            <p:ph type="sldNum" sz="quarter" idx="12"/>
          </p:nvPr>
        </p:nvSpPr>
        <p:spPr/>
        <p:txBody>
          <a:body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398477" y="2835155"/>
            <a:ext cx="6793523" cy="777840"/>
          </a:xfrm>
        </p:spPr>
        <p:txBody>
          <a:bodyPr anchor="ctr">
            <a:normAutofit/>
          </a:bodyPr>
          <a:lstStyle>
            <a:lvl1pPr>
              <a:defRPr sz="28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5398477" y="3696936"/>
            <a:ext cx="6793523" cy="510075"/>
          </a:xfrm>
        </p:spPr>
        <p:txBody>
          <a:bodyPr anchor="t">
            <a:normAutofit/>
          </a:bodyPr>
          <a:lstStyle>
            <a:lvl1pPr marL="0" indent="0">
              <a:buNone/>
              <a:defRPr sz="18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36C996C-27C8-4692-B794-7F157EC6713A}" type="datetimeFigureOut">
              <a:rPr lang="zh-CN" altLang="en-US" smtClean="0"/>
              <a:pPr/>
              <a:t>2018/3/19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25BD11-2248-468D-9820-4736688BEBDD}" type="slidenum">
              <a:rPr lang="zh-CN" altLang="en-US" smtClean="0"/>
              <a:pPr/>
              <a:t>‹#›</a:t>
            </a:fld>
            <a:endParaRPr lang="zh-CN" altLang="en-US"/>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6EF2F5ED-D19D-4097-92A9-D6092B3D6E68}"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4B4D4F">
                  <a:tint val="75000"/>
                </a:srgbClr>
              </a:solidFill>
            </a:endParaRPr>
          </a:p>
        </p:txBody>
      </p:sp>
      <p:sp>
        <p:nvSpPr>
          <p:cNvPr id="6" name="灯片编号占位符 5"/>
          <p:cNvSpPr>
            <a:spLocks noGrp="1"/>
          </p:cNvSpPr>
          <p:nvPr>
            <p:ph type="sldNum" sz="quarter" idx="12"/>
          </p:nvPr>
        </p:nvSpPr>
        <p:spPr/>
        <p:txBody>
          <a:bodyPr/>
          <a:lstStyle/>
          <a:p>
            <a:fld id="{A7AAEAA2-D029-4D23-B6D5-DE004B8B3ED2}"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294785"/>
            <a:ext cx="10515600" cy="779463"/>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266091"/>
            <a:ext cx="5052646" cy="473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301154" y="1266091"/>
            <a:ext cx="5052646" cy="473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36C996C-27C8-4692-B794-7F157EC6713A}" type="datetimeFigureOut">
              <a:rPr lang="zh-CN" altLang="en-US" smtClean="0"/>
              <a:pPr/>
              <a:t>2018/3/19 Monday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25BD11-2248-468D-9820-4736688BEBDD}" type="slidenum">
              <a:rPr lang="zh-CN" altLang="en-US" smtClean="0"/>
              <a:pPr/>
              <a:t>‹#›</a:t>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30629"/>
          </a:xfrm>
        </p:spPr>
        <p:txBody>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9788" y="1399811"/>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839788" y="2223723"/>
            <a:ext cx="5157787" cy="3807800"/>
          </a:xfrm>
        </p:spPr>
        <p:txBody>
          <a:bodyPr/>
          <a:lstStyle>
            <a:lvl1pPr marL="228600" indent="-228600">
              <a:buClr>
                <a:schemeClr val="accent1"/>
              </a:buClr>
              <a:buSzPct val="70000"/>
              <a:buFont typeface="Wingdings 2" panose="05020102010507070707" pitchFamily="18" charset="2"/>
              <a:buChar cha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399811"/>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223723"/>
            <a:ext cx="5183188" cy="3807800"/>
          </a:xfrm>
        </p:spPr>
        <p:txBody>
          <a:bodyPr/>
          <a:lstStyle>
            <a:lvl1pPr marL="228600" indent="-228600">
              <a:buClr>
                <a:schemeClr val="accent1"/>
              </a:buClr>
              <a:buSzPct val="70000"/>
              <a:buFont typeface="Wingdings 2" panose="05020102010507070707" pitchFamily="18" charset="2"/>
              <a:buChar cha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p:txBody>
          <a:bodyPr/>
          <a:lstStyle/>
          <a:p>
            <a:fld id="{936C996C-27C8-4692-B794-7F157EC6713A}" type="datetimeFigureOut">
              <a:rPr lang="zh-CN" altLang="en-US" smtClean="0"/>
              <a:pPr/>
              <a:t>2018/3/19 Monday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E25BD11-2248-468D-9820-4736688BEBDD}" type="slidenum">
              <a:rPr lang="zh-CN" altLang="en-US" smtClean="0"/>
              <a:pPr/>
              <a:t>‹#›</a:t>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36C996C-27C8-4692-B794-7F157EC6713A}" type="datetimeFigureOut">
              <a:rPr lang="zh-CN" altLang="en-US" smtClean="0"/>
              <a:pPr/>
              <a:t>2018/3/19 Monday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E25BD11-2248-468D-9820-4736688BEBDD}" type="slidenum">
              <a:rPr lang="zh-CN" altLang="en-US" smtClean="0"/>
              <a:pPr/>
              <a:t>‹#›</a:t>
            </a:fld>
            <a:endParaRPr lang="zh-CN" altLang="en-US" dirty="0"/>
          </a:p>
        </p:txBody>
      </p:sp>
      <p:sp>
        <p:nvSpPr>
          <p:cNvPr id="6" name="平行四边形 3"/>
          <p:cNvSpPr>
            <a:spLocks noChangeArrowheads="1"/>
          </p:cNvSpPr>
          <p:nvPr/>
        </p:nvSpPr>
        <p:spPr bwMode="auto">
          <a:xfrm>
            <a:off x="4945223" y="3689350"/>
            <a:ext cx="7246777" cy="336550"/>
          </a:xfrm>
          <a:prstGeom prst="parallelogram">
            <a:avLst>
              <a:gd name="adj" fmla="val 0"/>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endParaRPr lang="zh-CN" altLang="zh-CN" sz="1600">
              <a:solidFill>
                <a:srgbClr val="ACD1E8"/>
              </a:solidFill>
              <a:cs typeface="Arial" panose="020B0604020202020204" pitchFamily="34" charset="0"/>
            </a:endParaRPr>
          </a:p>
        </p:txBody>
      </p:sp>
      <p:sp>
        <p:nvSpPr>
          <p:cNvPr id="7" name="平行四边形 2"/>
          <p:cNvSpPr>
            <a:spLocks noChangeArrowheads="1"/>
          </p:cNvSpPr>
          <p:nvPr/>
        </p:nvSpPr>
        <p:spPr bwMode="auto">
          <a:xfrm>
            <a:off x="3812840" y="2679701"/>
            <a:ext cx="5534360" cy="957263"/>
          </a:xfrm>
          <a:prstGeom prst="parallelogram">
            <a:avLst>
              <a:gd name="adj" fmla="val 30552"/>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a:endParaRPr lang="zh-CN" altLang="en-US" sz="4800" b="1" dirty="0">
              <a:solidFill>
                <a:srgbClr val="FFFFFF"/>
              </a:solidFill>
            </a:endParaRPr>
          </a:p>
        </p:txBody>
      </p:sp>
      <p:sp>
        <p:nvSpPr>
          <p:cNvPr id="2" name="Title 1"/>
          <p:cNvSpPr>
            <a:spLocks noGrp="1"/>
          </p:cNvSpPr>
          <p:nvPr>
            <p:ph type="title" hasCustomPrompt="1"/>
          </p:nvPr>
        </p:nvSpPr>
        <p:spPr>
          <a:xfrm>
            <a:off x="3676260" y="2679701"/>
            <a:ext cx="5688525" cy="957263"/>
          </a:xfrm>
        </p:spPr>
        <p:txBody>
          <a:bodyPr anchor="ctr">
            <a:noAutofit/>
          </a:bodyPr>
          <a:lstStyle>
            <a:lvl1pPr algn="ctr">
              <a:defRPr sz="4800">
                <a:solidFill>
                  <a:schemeClr val="bg1"/>
                </a:solidFill>
              </a:defRPr>
            </a:lvl1pPr>
          </a:lstStyle>
          <a:p>
            <a:r>
              <a:rPr lang="zh-CN" altLang="en-US" dirty="0"/>
              <a:t>此处编辑标题</a:t>
            </a:r>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C996C-27C8-4692-B794-7F157EC6713A}" type="datetimeFigureOut">
              <a:rPr lang="zh-CN" altLang="en-US" smtClean="0"/>
              <a:pPr/>
              <a:t>2018/3/19 Monday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E25BD11-2248-468D-9820-4736688BEBDD}" type="slidenum">
              <a:rPr lang="zh-CN" altLang="en-US" smtClean="0"/>
              <a:pPr/>
              <a:t>‹#›</a:t>
            </a:fld>
            <a:endParaRPr lang="zh-CN" altLang="en-US"/>
          </a:p>
        </p:txBody>
      </p:sp>
      <p:pic>
        <p:nvPicPr>
          <p:cNvPr id="5" name="Picture 76" descr="bg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 r="-6" b="16166"/>
          <a:stretch>
            <a:fillRect/>
          </a:stretch>
        </p:blipFill>
        <p:spPr bwMode="auto">
          <a:xfrm>
            <a:off x="-23284" y="-25400"/>
            <a:ext cx="12238568" cy="688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6C996C-27C8-4692-B794-7F157EC6713A}" type="datetimeFigureOut">
              <a:rPr lang="zh-CN" altLang="en-US" smtClean="0"/>
              <a:pPr/>
              <a:t>2018/3/19 Monday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25BD11-2248-468D-9820-4736688BEBDD}" type="slidenum">
              <a:rPr lang="zh-CN" altLang="en-US" smtClean="0"/>
              <a:pPr/>
              <a:t>‹#›</a:t>
            </a:fld>
            <a:endParaRPr lang="zh-CN" altLang="en-US"/>
          </a:p>
        </p:txBody>
      </p:sp>
      <p:sp>
        <p:nvSpPr>
          <p:cNvPr id="8" name="KSO_BT1"/>
          <p:cNvSpPr>
            <a:spLocks noGrp="1"/>
          </p:cNvSpPr>
          <p:nvPr>
            <p:ph type="title" hasCustomPrompt="1"/>
          </p:nvPr>
        </p:nvSpPr>
        <p:spPr>
          <a:xfrm>
            <a:off x="6528000" y="684000"/>
            <a:ext cx="4165200" cy="1602000"/>
          </a:xfrm>
        </p:spPr>
        <p:txBody>
          <a:bodyPr vert="horz" anchor="b">
            <a:normAutofit/>
          </a:bodyPr>
          <a:lstStyle>
            <a:lvl1pPr>
              <a:defRPr sz="3200"/>
            </a:lvl1pPr>
          </a:lstStyle>
          <a:p>
            <a:r>
              <a:rPr lang="zh-CN" altLang="en-US" dirty="0"/>
              <a:t>单击此处编辑标题</a:t>
            </a:r>
            <a:endParaRPr lang="en-US" dirty="0"/>
          </a:p>
        </p:txBody>
      </p:sp>
      <p:sp>
        <p:nvSpPr>
          <p:cNvPr id="9" name="KSO_BC2"/>
          <p:cNvSpPr>
            <a:spLocks noGrp="1"/>
          </p:cNvSpPr>
          <p:nvPr>
            <p:ph type="body" sz="half" idx="2"/>
          </p:nvPr>
        </p:nvSpPr>
        <p:spPr>
          <a:xfrm>
            <a:off x="6528000" y="2286000"/>
            <a:ext cx="41652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10" name="图片占位符 8"/>
          <p:cNvSpPr>
            <a:spLocks noGrp="1"/>
          </p:cNvSpPr>
          <p:nvPr>
            <p:ph type="pic" sz="quarter" idx="13"/>
          </p:nvPr>
        </p:nvSpPr>
        <p:spPr>
          <a:xfrm rot="435425">
            <a:off x="1692244" y="1509221"/>
            <a:ext cx="3550468" cy="3919287"/>
          </a:xfrm>
        </p:spPr>
        <p:txBody>
          <a:bodyPr>
            <a:normAutofit/>
          </a:bodyPr>
          <a:lstStyle>
            <a:lvl1pPr marL="0" indent="0">
              <a:buFontTx/>
              <a:buNone/>
              <a:defRPr sz="3200"/>
            </a:lvl1pPr>
          </a:lstStyle>
          <a:p>
            <a:endParaRPr lang="zh-CN" alt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9754" y="365125"/>
            <a:ext cx="1014046" cy="5811838"/>
          </a:xfrm>
        </p:spPr>
        <p:txBody>
          <a:bodyPr vert="eaVert"/>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838199" y="365125"/>
            <a:ext cx="9360877"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36C996C-27C8-4692-B794-7F157EC6713A}" type="datetimeFigureOut">
              <a:rPr lang="zh-CN" altLang="en-US" smtClean="0"/>
              <a:pPr/>
              <a:t>2018/3/19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25BD11-2248-468D-9820-4736688BEBDD}" type="slidenum">
              <a:rPr lang="zh-CN" altLang="en-US" smtClean="0"/>
              <a:pPr/>
              <a:t>‹#›</a:t>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ags" Target="../tags/tag6.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ags" Target="../tags/tag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5"/>
            <a:ext cx="10515600" cy="779463"/>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custDataLst>
              <p:tags r:id="rId13"/>
            </p:custDataLst>
          </p:nvPr>
        </p:nvSpPr>
        <p:spPr>
          <a:xfrm>
            <a:off x="838200" y="1364343"/>
            <a:ext cx="10515600" cy="481262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C996C-27C8-4692-B794-7F157EC6713A}" type="datetimeFigureOut">
              <a:rPr lang="zh-CN" altLang="en-US" smtClean="0"/>
              <a:pPr/>
              <a:t>2018/3/19 Monday</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5BD11-2248-468D-9820-4736688BEBD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push dir="u"/>
  </p:transition>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70000"/>
        <a:buFont typeface="Wingdings 2" panose="05020102010507070707" pitchFamily="18" charset="2"/>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5"/>
            <a:ext cx="10515600" cy="779463"/>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custDataLst>
              <p:tags r:id="rId13"/>
            </p:custDataLst>
          </p:nvPr>
        </p:nvSpPr>
        <p:spPr>
          <a:xfrm>
            <a:off x="838200" y="1364343"/>
            <a:ext cx="10515600" cy="481262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4B4D4F">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spd="slow">
    <p:push dir="u"/>
  </p:transition>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70000"/>
        <a:buFont typeface="Wingdings 2" panose="05020102010507070707" pitchFamily="18" charset="2"/>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5"/>
            <a:ext cx="10515600" cy="779463"/>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custDataLst>
              <p:tags r:id="rId13"/>
            </p:custDataLst>
          </p:nvPr>
        </p:nvSpPr>
        <p:spPr>
          <a:xfrm>
            <a:off x="838200" y="1364343"/>
            <a:ext cx="10515600" cy="481262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C996C-27C8-4692-B794-7F157EC6713A}" type="datetimeFigureOut">
              <a:rPr lang="zh-CN" altLang="en-US" smtClean="0">
                <a:solidFill>
                  <a:srgbClr val="4B4D4F">
                    <a:tint val="75000"/>
                  </a:srgbClr>
                </a:solidFill>
              </a:rPr>
              <a:pPr/>
              <a:t>2018/3/19 Monday</a:t>
            </a:fld>
            <a:endParaRPr lang="zh-CN" altLang="en-US">
              <a:solidFill>
                <a:srgbClr val="4B4D4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4B4D4F">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5BD11-2248-468D-9820-4736688BEBDD}" type="slidenum">
              <a:rPr lang="zh-CN" altLang="en-US" smtClean="0">
                <a:solidFill>
                  <a:srgbClr val="4B4D4F">
                    <a:tint val="75000"/>
                  </a:srgbClr>
                </a:solidFill>
              </a:rPr>
              <a:pPr/>
              <a:t>‹#›</a:t>
            </a:fld>
            <a:endParaRPr lang="zh-CN" altLang="en-US">
              <a:solidFill>
                <a:srgbClr val="4B4D4F">
                  <a:tint val="75000"/>
                </a:srgbClr>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ransition spd="slow">
    <p:push dir="u"/>
  </p:transition>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70000"/>
        <a:buFont typeface="Wingdings 2" panose="05020102010507070707" pitchFamily="18" charset="2"/>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8.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png"/><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3.xml"/><Relationship Id="rId5" Type="http://schemas.openxmlformats.org/officeDocument/2006/relationships/tags" Target="../tags/tag47.xml"/><Relationship Id="rId4" Type="http://schemas.openxmlformats.org/officeDocument/2006/relationships/tags" Target="../tags/tag4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tags" Target="../tags/tag65.xml"/><Relationship Id="rId3" Type="http://schemas.openxmlformats.org/officeDocument/2006/relationships/tags" Target="../tags/tag50.xml"/><Relationship Id="rId21" Type="http://schemas.openxmlformats.org/officeDocument/2006/relationships/tags" Target="../tags/tag68.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tags" Target="../tags/tag67.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notesSlide" Target="../notesSlides/notesSlide12.xml"/><Relationship Id="rId10" Type="http://schemas.openxmlformats.org/officeDocument/2006/relationships/tags" Target="../tags/tag57.xml"/><Relationship Id="rId19" Type="http://schemas.openxmlformats.org/officeDocument/2006/relationships/tags" Target="../tags/tag66.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6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7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7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7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73.xml"/></Relationships>
</file>

<file path=ppt/slides/_rels/slide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notesSlide" Target="../notesSlides/notesSlide1.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7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7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tags" Target="../tags/tag7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7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tags" Target="../tags/tag7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2.xml"/><Relationship Id="rId1" Type="http://schemas.openxmlformats.org/officeDocument/2006/relationships/tags" Target="../tags/tag7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2.xml"/><Relationship Id="rId1" Type="http://schemas.openxmlformats.org/officeDocument/2006/relationships/tags" Target="../tags/tag8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tags" Target="../tags/tag8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2.xml"/><Relationship Id="rId1" Type="http://schemas.openxmlformats.org/officeDocument/2006/relationships/tags" Target="../tags/tag8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2.xml"/><Relationship Id="rId1" Type="http://schemas.openxmlformats.org/officeDocument/2006/relationships/tags" Target="../tags/tag83.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notesSlide" Target="../notesSlides/notesSlide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3.xml"/><Relationship Id="rId5" Type="http://schemas.openxmlformats.org/officeDocument/2006/relationships/tags" Target="../tags/tag25.xml"/><Relationship Id="rId4" Type="http://schemas.openxmlformats.org/officeDocument/2006/relationships/tags" Target="../tags/tag2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2.xml"/><Relationship Id="rId1" Type="http://schemas.openxmlformats.org/officeDocument/2006/relationships/tags" Target="../tags/tag8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2.xml"/><Relationship Id="rId1" Type="http://schemas.openxmlformats.org/officeDocument/2006/relationships/tags" Target="../tags/tag8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2.xml"/><Relationship Id="rId1" Type="http://schemas.openxmlformats.org/officeDocument/2006/relationships/tags" Target="../tags/tag8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2.xml"/><Relationship Id="rId1" Type="http://schemas.openxmlformats.org/officeDocument/2006/relationships/tags" Target="../tags/tag8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2.xml"/><Relationship Id="rId1" Type="http://schemas.openxmlformats.org/officeDocument/2006/relationships/tags" Target="../tags/tag8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2.xml"/><Relationship Id="rId1" Type="http://schemas.openxmlformats.org/officeDocument/2006/relationships/tags" Target="../tags/tag8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2.xml"/><Relationship Id="rId1" Type="http://schemas.openxmlformats.org/officeDocument/2006/relationships/tags" Target="../tags/tag9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2.xml"/><Relationship Id="rId1" Type="http://schemas.openxmlformats.org/officeDocument/2006/relationships/tags" Target="../tags/tag9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2.xml"/><Relationship Id="rId1" Type="http://schemas.openxmlformats.org/officeDocument/2006/relationships/tags" Target="../tags/tag9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2.xml"/><Relationship Id="rId1" Type="http://schemas.openxmlformats.org/officeDocument/2006/relationships/tags" Target="../tags/tag9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2.xml"/><Relationship Id="rId1" Type="http://schemas.openxmlformats.org/officeDocument/2006/relationships/tags" Target="../tags/tag9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2.xml"/><Relationship Id="rId1" Type="http://schemas.openxmlformats.org/officeDocument/2006/relationships/tags" Target="../tags/tag9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2.xml"/><Relationship Id="rId1" Type="http://schemas.openxmlformats.org/officeDocument/2006/relationships/tags" Target="../tags/tag9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2.xml"/><Relationship Id="rId1" Type="http://schemas.openxmlformats.org/officeDocument/2006/relationships/tags" Target="../tags/tag9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2.xml"/><Relationship Id="rId1" Type="http://schemas.openxmlformats.org/officeDocument/2006/relationships/tags" Target="../tags/tag9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2.xml"/><Relationship Id="rId1" Type="http://schemas.openxmlformats.org/officeDocument/2006/relationships/tags" Target="../tags/tag9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2.xml"/><Relationship Id="rId1" Type="http://schemas.openxmlformats.org/officeDocument/2006/relationships/tags" Target="../tags/tag10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2.xml"/><Relationship Id="rId1" Type="http://schemas.openxmlformats.org/officeDocument/2006/relationships/tags" Target="../tags/tag10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2.xml"/><Relationship Id="rId1" Type="http://schemas.openxmlformats.org/officeDocument/2006/relationships/tags" Target="../tags/tag10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2.xml"/><Relationship Id="rId1" Type="http://schemas.openxmlformats.org/officeDocument/2006/relationships/tags" Target="../tags/tag10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2.xml"/><Relationship Id="rId1" Type="http://schemas.openxmlformats.org/officeDocument/2006/relationships/tags" Target="../tags/tag10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2.xml"/><Relationship Id="rId1" Type="http://schemas.openxmlformats.org/officeDocument/2006/relationships/tags" Target="../tags/tag10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2.xml"/><Relationship Id="rId1" Type="http://schemas.openxmlformats.org/officeDocument/2006/relationships/tags" Target="../tags/tag10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2.xml"/><Relationship Id="rId1" Type="http://schemas.openxmlformats.org/officeDocument/2006/relationships/tags" Target="../tags/tag10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2.xml"/><Relationship Id="rId1" Type="http://schemas.openxmlformats.org/officeDocument/2006/relationships/tags" Target="../tags/tag10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2.xml"/><Relationship Id="rId1" Type="http://schemas.openxmlformats.org/officeDocument/2006/relationships/tags" Target="../tags/tag10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2.xml"/><Relationship Id="rId1" Type="http://schemas.openxmlformats.org/officeDocument/2006/relationships/tags" Target="../tags/tag11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2.xml"/><Relationship Id="rId1" Type="http://schemas.openxmlformats.org/officeDocument/2006/relationships/tags" Target="../tags/tag11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2.xml"/><Relationship Id="rId1" Type="http://schemas.openxmlformats.org/officeDocument/2006/relationships/tags" Target="../tags/tag11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2.xml"/><Relationship Id="rId1" Type="http://schemas.openxmlformats.org/officeDocument/2006/relationships/tags" Target="../tags/tag1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2.xml"/><Relationship Id="rId1" Type="http://schemas.openxmlformats.org/officeDocument/2006/relationships/tags" Target="../tags/tag11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2.xml"/><Relationship Id="rId1" Type="http://schemas.openxmlformats.org/officeDocument/2006/relationships/tags" Target="../tags/tag11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2.xml"/><Relationship Id="rId1" Type="http://schemas.openxmlformats.org/officeDocument/2006/relationships/tags" Target="../tags/tag11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tags" Target="../tags/tag11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2.xml"/><Relationship Id="rId1" Type="http://schemas.openxmlformats.org/officeDocument/2006/relationships/tags" Target="../tags/tag118.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2.xml"/><Relationship Id="rId1" Type="http://schemas.openxmlformats.org/officeDocument/2006/relationships/tags" Target="../tags/tag119.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2.xml"/><Relationship Id="rId1" Type="http://schemas.openxmlformats.org/officeDocument/2006/relationships/tags" Target="../tags/tag12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2.xml"/><Relationship Id="rId1" Type="http://schemas.openxmlformats.org/officeDocument/2006/relationships/tags" Target="../tags/tag12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2.xml"/><Relationship Id="rId1" Type="http://schemas.openxmlformats.org/officeDocument/2006/relationships/tags" Target="../tags/tag12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2.xml"/><Relationship Id="rId1" Type="http://schemas.openxmlformats.org/officeDocument/2006/relationships/tags" Target="../tags/tag123.xml"/></Relationships>
</file>

<file path=ppt/slides/_rels/slide7.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6.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3.xml"/><Relationship Id="rId5" Type="http://schemas.openxmlformats.org/officeDocument/2006/relationships/tags" Target="../tags/tag33.xml"/><Relationship Id="rId4" Type="http://schemas.openxmlformats.org/officeDocument/2006/relationships/tags" Target="../tags/tag3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2.xml"/><Relationship Id="rId1" Type="http://schemas.openxmlformats.org/officeDocument/2006/relationships/tags" Target="../tags/tag12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2.xml"/><Relationship Id="rId1" Type="http://schemas.openxmlformats.org/officeDocument/2006/relationships/tags" Target="../tags/tag125.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2.xml"/><Relationship Id="rId1" Type="http://schemas.openxmlformats.org/officeDocument/2006/relationships/tags" Target="../tags/tag126.xml"/></Relationships>
</file>

<file path=ppt/slides/_rels/slide73.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notesSlide" Target="../notesSlides/notesSlide71.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Layout" Target="../slideLayouts/slideLayout23.xml"/><Relationship Id="rId5" Type="http://schemas.openxmlformats.org/officeDocument/2006/relationships/tags" Target="../tags/tag131.xml"/><Relationship Id="rId4" Type="http://schemas.openxmlformats.org/officeDocument/2006/relationships/tags" Target="../tags/tag13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image" Target="../media/image11.png"/><Relationship Id="rId4" Type="http://schemas.openxmlformats.org/officeDocument/2006/relationships/notesSlide" Target="../notesSlides/notesSlide8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notesSlide" Target="../notesSlides/notesSlide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2"/>
            </p:custDataLst>
          </p:nvPr>
        </p:nvSpPr>
        <p:spPr>
          <a:xfrm>
            <a:off x="1524000" y="495620"/>
            <a:ext cx="9144000" cy="1673591"/>
          </a:xfrm>
        </p:spPr>
        <p:txBody>
          <a:bodyPr/>
          <a:lstStyle/>
          <a:p>
            <a:r>
              <a:rPr lang="zh-CN" altLang="en-US" sz="4400" dirty="0">
                <a:latin typeface="宋体" panose="02010600030101010101" pitchFamily="2" charset="-122"/>
                <a:ea typeface="宋体" panose="02010600030101010101" pitchFamily="2" charset="-122"/>
              </a:rPr>
              <a:t>高等学校科学技术学术规范指南</a:t>
            </a:r>
          </a:p>
        </p:txBody>
      </p:sp>
      <p:sp>
        <p:nvSpPr>
          <p:cNvPr id="5" name="副标题 4"/>
          <p:cNvSpPr>
            <a:spLocks noGrp="1"/>
          </p:cNvSpPr>
          <p:nvPr>
            <p:ph type="subTitle" idx="1"/>
            <p:custDataLst>
              <p:tags r:id="rId3"/>
            </p:custDataLst>
          </p:nvPr>
        </p:nvSpPr>
        <p:spPr>
          <a:xfrm>
            <a:off x="1524000" y="2753621"/>
            <a:ext cx="9144000" cy="653439"/>
          </a:xfrm>
        </p:spPr>
        <p:txBody>
          <a:bodyPr/>
          <a:lstStyle/>
          <a:p>
            <a:r>
              <a:rPr lang="zh-CN" altLang="en-US" sz="2800" b="1" dirty="0">
                <a:solidFill>
                  <a:schemeClr val="tx2"/>
                </a:solidFill>
                <a:latin typeface="宋体" panose="02010600030101010101" pitchFamily="2" charset="-122"/>
                <a:ea typeface="宋体" panose="02010600030101010101" pitchFamily="2" charset="-122"/>
              </a:rPr>
              <a:t>教育部科学技术委员会学风建设委员会</a:t>
            </a:r>
          </a:p>
        </p:txBody>
      </p:sp>
      <p:sp>
        <p:nvSpPr>
          <p:cNvPr id="2" name="文本框 1"/>
          <p:cNvSpPr txBox="1"/>
          <p:nvPr/>
        </p:nvSpPr>
        <p:spPr>
          <a:xfrm>
            <a:off x="4005580" y="6078220"/>
            <a:ext cx="3607435" cy="518160"/>
          </a:xfrm>
          <a:prstGeom prst="rect">
            <a:avLst/>
          </a:prstGeom>
          <a:noFill/>
        </p:spPr>
        <p:txBody>
          <a:bodyPr wrap="square" rtlCol="0">
            <a:spAutoFit/>
          </a:bodyPr>
          <a:lstStyle/>
          <a:p>
            <a:pPr algn="ctr"/>
            <a:r>
              <a:rPr lang="en-US" altLang="zh-CN" sz="2800" dirty="0">
                <a:latin typeface="宋体" panose="02010600030101010101" pitchFamily="2" charset="-122"/>
                <a:ea typeface="宋体" panose="02010600030101010101" pitchFamily="2" charset="-122"/>
              </a:rPr>
              <a:t>2018</a:t>
            </a:r>
            <a:r>
              <a:rPr lang="zh-CN" altLang="en-US" sz="2800" dirty="0">
                <a:latin typeface="宋体" panose="02010600030101010101" pitchFamily="2" charset="-122"/>
                <a:ea typeface="宋体" panose="02010600030101010101" pitchFamily="2" charset="-122"/>
              </a:rPr>
              <a:t>年</a:t>
            </a:r>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月</a:t>
            </a:r>
            <a:r>
              <a:rPr lang="en-US" altLang="zh-CN" sz="2800" dirty="0">
                <a:latin typeface="宋体" panose="02010600030101010101" pitchFamily="2" charset="-122"/>
                <a:ea typeface="宋体" panose="02010600030101010101" pitchFamily="2" charset="-122"/>
              </a:rPr>
              <a:t>15</a:t>
            </a:r>
            <a:r>
              <a:rPr lang="zh-CN" altLang="en-US" sz="2800" dirty="0">
                <a:latin typeface="宋体" panose="02010600030101010101" pitchFamily="2" charset="-122"/>
                <a:ea typeface="宋体" panose="02010600030101010101" pitchFamily="2" charset="-122"/>
              </a:rPr>
              <a:t>日</a:t>
            </a:r>
          </a:p>
        </p:txBody>
      </p:sp>
    </p:spTree>
    <p:custDataLst>
      <p:tags r:id="rId1"/>
    </p:custData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91144" y="1116128"/>
            <a:ext cx="6151488" cy="557784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000" dirty="0">
                <a:solidFill>
                  <a:srgbClr val="4B4D4F"/>
                </a:solidFill>
                <a:latin typeface="微软雅黑" panose="020B0503020204020204" charset="-122"/>
                <a:ea typeface="微软雅黑" panose="020B0503020204020204" charset="-122"/>
              </a:rPr>
              <a:t>黄禹锡，曾被称为韩国“克隆之父”。</a:t>
            </a:r>
            <a:r>
              <a:rPr lang="en-US" altLang="zh-CN" sz="2000" dirty="0">
                <a:solidFill>
                  <a:srgbClr val="4B4D4F"/>
                </a:solidFill>
                <a:latin typeface="微软雅黑" panose="020B0503020204020204" charset="-122"/>
                <a:ea typeface="微软雅黑" panose="020B0503020204020204" charset="-122"/>
              </a:rPr>
              <a:t>2004</a:t>
            </a:r>
            <a:r>
              <a:rPr lang="zh-CN" altLang="en-US" sz="2000" dirty="0">
                <a:solidFill>
                  <a:srgbClr val="4B4D4F"/>
                </a:solidFill>
                <a:latin typeface="微软雅黑" panose="020B0503020204020204" charset="-122"/>
                <a:ea typeface="微软雅黑" panose="020B0503020204020204" charset="-122"/>
              </a:rPr>
              <a:t>年</a:t>
            </a:r>
            <a:r>
              <a:rPr lang="en-US" altLang="zh-CN" sz="2000" dirty="0">
                <a:solidFill>
                  <a:srgbClr val="4B4D4F"/>
                </a:solidFill>
                <a:latin typeface="微软雅黑" panose="020B0503020204020204" charset="-122"/>
                <a:ea typeface="微软雅黑" panose="020B0503020204020204" charset="-122"/>
              </a:rPr>
              <a:t>2</a:t>
            </a:r>
            <a:r>
              <a:rPr lang="zh-CN" altLang="en-US" sz="2000" dirty="0">
                <a:solidFill>
                  <a:srgbClr val="4B4D4F"/>
                </a:solidFill>
                <a:latin typeface="微软雅黑" panose="020B0503020204020204" charset="-122"/>
                <a:ea typeface="微软雅黑" panose="020B0503020204020204" charset="-122"/>
              </a:rPr>
              <a:t>月在</a:t>
            </a:r>
            <a:r>
              <a:rPr lang="en-US" altLang="zh-CN" sz="2000" dirty="0">
                <a:solidFill>
                  <a:srgbClr val="4B4D4F"/>
                </a:solidFill>
                <a:latin typeface="微软雅黑" panose="020B0503020204020204" charset="-122"/>
                <a:ea typeface="微软雅黑" panose="020B0503020204020204" charset="-122"/>
              </a:rPr>
              <a:t>Science</a:t>
            </a:r>
            <a:r>
              <a:rPr lang="zh-CN" altLang="en-US" sz="2000" dirty="0">
                <a:solidFill>
                  <a:srgbClr val="4B4D4F"/>
                </a:solidFill>
                <a:latin typeface="微软雅黑" panose="020B0503020204020204" charset="-122"/>
                <a:ea typeface="微软雅黑" panose="020B0503020204020204" charset="-122"/>
              </a:rPr>
              <a:t>发表论文，称在世界上率先用卵子成功培育出人类胚胎干细胞；</a:t>
            </a:r>
            <a:r>
              <a:rPr lang="en-US" altLang="zh-CN" sz="2000" dirty="0">
                <a:solidFill>
                  <a:srgbClr val="4B4D4F"/>
                </a:solidFill>
                <a:latin typeface="微软雅黑" panose="020B0503020204020204" charset="-122"/>
                <a:ea typeface="微软雅黑" panose="020B0503020204020204" charset="-122"/>
              </a:rPr>
              <a:t>2005</a:t>
            </a:r>
            <a:r>
              <a:rPr lang="zh-CN" altLang="en-US" sz="2000" dirty="0">
                <a:solidFill>
                  <a:srgbClr val="4B4D4F"/>
                </a:solidFill>
                <a:latin typeface="微软雅黑" panose="020B0503020204020204" charset="-122"/>
                <a:ea typeface="微软雅黑" panose="020B0503020204020204" charset="-122"/>
              </a:rPr>
              <a:t>年</a:t>
            </a:r>
            <a:r>
              <a:rPr lang="en-US" altLang="zh-CN" sz="2000" dirty="0">
                <a:solidFill>
                  <a:srgbClr val="4B4D4F"/>
                </a:solidFill>
                <a:latin typeface="微软雅黑" panose="020B0503020204020204" charset="-122"/>
                <a:ea typeface="微软雅黑" panose="020B0503020204020204" charset="-122"/>
              </a:rPr>
              <a:t>5</a:t>
            </a:r>
            <a:r>
              <a:rPr lang="zh-CN" altLang="en-US" sz="2000" dirty="0">
                <a:solidFill>
                  <a:srgbClr val="4B4D4F"/>
                </a:solidFill>
                <a:latin typeface="微软雅黑" panose="020B0503020204020204" charset="-122"/>
                <a:ea typeface="微软雅黑" panose="020B0503020204020204" charset="-122"/>
              </a:rPr>
              <a:t>月再次在</a:t>
            </a:r>
            <a:r>
              <a:rPr lang="en-US" altLang="zh-CN" sz="2000" dirty="0">
                <a:solidFill>
                  <a:srgbClr val="4B4D4F"/>
                </a:solidFill>
                <a:latin typeface="微软雅黑" panose="020B0503020204020204" charset="-122"/>
                <a:ea typeface="微软雅黑" panose="020B0503020204020204" charset="-122"/>
              </a:rPr>
              <a:t>Science</a:t>
            </a:r>
            <a:r>
              <a:rPr lang="zh-CN" altLang="en-US" sz="2000" dirty="0">
                <a:solidFill>
                  <a:srgbClr val="4B4D4F"/>
                </a:solidFill>
                <a:latin typeface="微软雅黑" panose="020B0503020204020204" charset="-122"/>
                <a:ea typeface="微软雅黑" panose="020B0503020204020204" charset="-122"/>
              </a:rPr>
              <a:t>发表用患者体细胞克隆成胚胎干细胞；</a:t>
            </a:r>
            <a:r>
              <a:rPr lang="en-US" altLang="zh-CN" sz="2000" dirty="0">
                <a:solidFill>
                  <a:srgbClr val="4B4D4F"/>
                </a:solidFill>
                <a:latin typeface="微软雅黑" panose="020B0503020204020204" charset="-122"/>
                <a:ea typeface="微软雅黑" panose="020B0503020204020204" charset="-122"/>
              </a:rPr>
              <a:t>2005</a:t>
            </a:r>
            <a:r>
              <a:rPr lang="zh-CN" altLang="en-US" sz="2000" dirty="0">
                <a:solidFill>
                  <a:srgbClr val="4B4D4F"/>
                </a:solidFill>
                <a:latin typeface="微软雅黑" panose="020B0503020204020204" charset="-122"/>
                <a:ea typeface="微软雅黑" panose="020B0503020204020204" charset="-122"/>
              </a:rPr>
              <a:t>年</a:t>
            </a:r>
            <a:r>
              <a:rPr lang="en-US" altLang="zh-CN" sz="2000" dirty="0">
                <a:solidFill>
                  <a:srgbClr val="4B4D4F"/>
                </a:solidFill>
                <a:latin typeface="微软雅黑" panose="020B0503020204020204" charset="-122"/>
                <a:ea typeface="微软雅黑" panose="020B0503020204020204" charset="-122"/>
              </a:rPr>
              <a:t>6</a:t>
            </a:r>
            <a:r>
              <a:rPr lang="zh-CN" altLang="en-US" sz="2000" dirty="0">
                <a:solidFill>
                  <a:srgbClr val="4B4D4F"/>
                </a:solidFill>
                <a:latin typeface="微软雅黑" panose="020B0503020204020204" charset="-122"/>
                <a:ea typeface="微软雅黑" panose="020B0503020204020204" charset="-122"/>
              </a:rPr>
              <a:t>月被评为韩国“最高科学家”。</a:t>
            </a:r>
            <a:endParaRPr lang="en-US" altLang="zh-CN" sz="2000" dirty="0">
              <a:solidFill>
                <a:srgbClr val="4B4D4F"/>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l"/>
            </a:pPr>
            <a:r>
              <a:rPr lang="zh-CN" altLang="en-US" sz="2000" dirty="0">
                <a:solidFill>
                  <a:srgbClr val="4B4D4F"/>
                </a:solidFill>
                <a:latin typeface="微软雅黑" panose="020B0503020204020204" charset="-122"/>
                <a:ea typeface="微软雅黑" panose="020B0503020204020204" charset="-122"/>
              </a:rPr>
              <a:t> </a:t>
            </a:r>
            <a:r>
              <a:rPr lang="en-US" altLang="zh-CN" sz="2000" dirty="0">
                <a:solidFill>
                  <a:srgbClr val="4B4D4F"/>
                </a:solidFill>
                <a:latin typeface="微软雅黑" panose="020B0503020204020204" charset="-122"/>
                <a:ea typeface="微软雅黑" panose="020B0503020204020204" charset="-122"/>
              </a:rPr>
              <a:t>2005</a:t>
            </a:r>
            <a:r>
              <a:rPr lang="zh-CN" altLang="en-US" sz="2000" dirty="0">
                <a:solidFill>
                  <a:srgbClr val="4B4D4F"/>
                </a:solidFill>
                <a:latin typeface="微软雅黑" panose="020B0503020204020204" charset="-122"/>
                <a:ea typeface="微软雅黑" panose="020B0503020204020204" charset="-122"/>
              </a:rPr>
              <a:t>年</a:t>
            </a:r>
            <a:r>
              <a:rPr lang="en-US" altLang="zh-CN" sz="2000" dirty="0">
                <a:solidFill>
                  <a:srgbClr val="4B4D4F"/>
                </a:solidFill>
                <a:latin typeface="微软雅黑" panose="020B0503020204020204" charset="-122"/>
                <a:ea typeface="微软雅黑" panose="020B0503020204020204" charset="-122"/>
              </a:rPr>
              <a:t>11</a:t>
            </a:r>
            <a:r>
              <a:rPr lang="zh-CN" altLang="en-US" sz="2000" dirty="0">
                <a:solidFill>
                  <a:srgbClr val="4B4D4F"/>
                </a:solidFill>
                <a:latin typeface="微软雅黑" panose="020B0503020204020204" charset="-122"/>
                <a:ea typeface="微软雅黑" panose="020B0503020204020204" charset="-122"/>
              </a:rPr>
              <a:t>月</a:t>
            </a:r>
            <a:r>
              <a:rPr lang="en-US" altLang="zh-CN" sz="2000" dirty="0">
                <a:solidFill>
                  <a:srgbClr val="4B4D4F"/>
                </a:solidFill>
                <a:latin typeface="微软雅黑" panose="020B0503020204020204" charset="-122"/>
                <a:ea typeface="微软雅黑" panose="020B0503020204020204" charset="-122"/>
              </a:rPr>
              <a:t>21</a:t>
            </a:r>
            <a:r>
              <a:rPr lang="zh-CN" altLang="en-US" sz="2000" dirty="0">
                <a:solidFill>
                  <a:srgbClr val="4B4D4F"/>
                </a:solidFill>
                <a:latin typeface="微软雅黑" panose="020B0503020204020204" charset="-122"/>
                <a:ea typeface="微软雅黑" panose="020B0503020204020204" charset="-122"/>
              </a:rPr>
              <a:t>日，韩国首尔米兹梅迪医院的生殖学专家卢圣一揭发黄禹锡研究组培育成的</a:t>
            </a:r>
            <a:r>
              <a:rPr lang="en-US" altLang="zh-CN" sz="2000" dirty="0">
                <a:solidFill>
                  <a:schemeClr val="accent5">
                    <a:lumMod val="50000"/>
                  </a:schemeClr>
                </a:solidFill>
                <a:latin typeface="微软雅黑" panose="020B0503020204020204" charset="-122"/>
                <a:ea typeface="微软雅黑" panose="020B0503020204020204" charset="-122"/>
              </a:rPr>
              <a:t>11</a:t>
            </a:r>
            <a:r>
              <a:rPr lang="zh-CN" altLang="en-US" sz="2000" dirty="0">
                <a:solidFill>
                  <a:schemeClr val="accent5">
                    <a:lumMod val="50000"/>
                  </a:schemeClr>
                </a:solidFill>
                <a:latin typeface="微软雅黑" panose="020B0503020204020204" charset="-122"/>
                <a:ea typeface="微软雅黑" panose="020B0503020204020204" charset="-122"/>
              </a:rPr>
              <a:t>个胚胎干细胞系中有</a:t>
            </a:r>
            <a:r>
              <a:rPr lang="en-US" altLang="zh-CN" sz="2000" dirty="0">
                <a:solidFill>
                  <a:schemeClr val="accent5">
                    <a:lumMod val="50000"/>
                  </a:schemeClr>
                </a:solidFill>
                <a:latin typeface="微软雅黑" panose="020B0503020204020204" charset="-122"/>
                <a:ea typeface="微软雅黑" panose="020B0503020204020204" charset="-122"/>
              </a:rPr>
              <a:t>9</a:t>
            </a:r>
            <a:r>
              <a:rPr lang="zh-CN" altLang="en-US" sz="2000" dirty="0">
                <a:solidFill>
                  <a:schemeClr val="accent5">
                    <a:lumMod val="50000"/>
                  </a:schemeClr>
                </a:solidFill>
                <a:latin typeface="微软雅黑" panose="020B0503020204020204" charset="-122"/>
                <a:ea typeface="微软雅黑" panose="020B0503020204020204" charset="-122"/>
              </a:rPr>
              <a:t>个是伪造的，</a:t>
            </a:r>
            <a:r>
              <a:rPr lang="zh-CN" altLang="en-US" sz="2000" dirty="0">
                <a:solidFill>
                  <a:srgbClr val="4B4D4F"/>
                </a:solidFill>
                <a:latin typeface="微软雅黑" panose="020B0503020204020204" charset="-122"/>
                <a:ea typeface="微软雅黑" panose="020B0503020204020204" charset="-122"/>
              </a:rPr>
              <a:t>即干细胞与提供体细胞的患者基因不吻合。研究员按照黄教授的指示</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将</a:t>
            </a:r>
            <a:r>
              <a:rPr lang="en-US" altLang="zh-CN" sz="2000" dirty="0">
                <a:solidFill>
                  <a:srgbClr val="4B4D4F"/>
                </a:solidFill>
                <a:latin typeface="微软雅黑" panose="020B0503020204020204" charset="-122"/>
                <a:ea typeface="微软雅黑" panose="020B0503020204020204" charset="-122"/>
              </a:rPr>
              <a:t>2</a:t>
            </a:r>
            <a:r>
              <a:rPr lang="zh-CN" altLang="en-US" sz="2000" dirty="0">
                <a:solidFill>
                  <a:srgbClr val="4B4D4F"/>
                </a:solidFill>
                <a:latin typeface="微软雅黑" panose="020B0503020204020204" charset="-122"/>
                <a:ea typeface="微软雅黑" panose="020B0503020204020204" charset="-122"/>
              </a:rPr>
              <a:t>张干细胞照片复制成</a:t>
            </a:r>
            <a:r>
              <a:rPr lang="en-US" altLang="zh-CN" sz="2000" dirty="0">
                <a:solidFill>
                  <a:srgbClr val="4B4D4F"/>
                </a:solidFill>
                <a:latin typeface="微软雅黑" panose="020B0503020204020204" charset="-122"/>
                <a:ea typeface="微软雅黑" panose="020B0503020204020204" charset="-122"/>
              </a:rPr>
              <a:t>11</a:t>
            </a:r>
            <a:r>
              <a:rPr lang="zh-CN" altLang="en-US" sz="2000" dirty="0">
                <a:solidFill>
                  <a:srgbClr val="4B4D4F"/>
                </a:solidFill>
                <a:latin typeface="微软雅黑" panose="020B0503020204020204" charset="-122"/>
                <a:ea typeface="微软雅黑" panose="020B0503020204020204" charset="-122"/>
              </a:rPr>
              <a:t>张。（人民网、凤凰网、韩联社）</a:t>
            </a:r>
          </a:p>
          <a:p>
            <a:pPr marL="457200" indent="-457200">
              <a:lnSpc>
                <a:spcPct val="150000"/>
              </a:lnSpc>
              <a:buFont typeface="Wingdings" panose="05000000000000000000" pitchFamily="2" charset="2"/>
              <a:buChar char="l"/>
            </a:pPr>
            <a:endParaRPr lang="zh-CN" altLang="en-US" sz="20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5315249"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典型案例三</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二</a:t>
            </a:r>
            <a:endParaRPr lang="en-US" altLang="zh-CN" sz="3200" dirty="0">
              <a:solidFill>
                <a:srgbClr val="FFFFFF"/>
              </a:solidFill>
              <a:latin typeface="黑体" panose="02010609060101010101" pitchFamily="49" charset="-122"/>
            </a:endParaRPr>
          </a:p>
        </p:txBody>
      </p:sp>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42840" y="676276"/>
            <a:ext cx="3485574" cy="460336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10263">
            <a:off x="8303417" y="3945946"/>
            <a:ext cx="2974599" cy="223094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任意多边形 4"/>
          <p:cNvSpPr/>
          <p:nvPr>
            <p:custDataLst>
              <p:tags r:id="rId2"/>
            </p:custDataLst>
          </p:nvPr>
        </p:nvSpPr>
        <p:spPr bwMode="auto">
          <a:xfrm rot="20953817">
            <a:off x="6316274" y="172863"/>
            <a:ext cx="1953186" cy="1092879"/>
          </a:xfrm>
          <a:custGeom>
            <a:avLst/>
            <a:gdLst>
              <a:gd name="T0" fmla="*/ 0 w 1206500"/>
              <a:gd name="T1" fmla="*/ 463550 h 1003300"/>
              <a:gd name="T2" fmla="*/ 965200 w 1206500"/>
              <a:gd name="T3" fmla="*/ 0 h 1003300"/>
              <a:gd name="T4" fmla="*/ 920750 w 1206500"/>
              <a:gd name="T5" fmla="*/ 139700 h 1003300"/>
              <a:gd name="T6" fmla="*/ 984250 w 1206500"/>
              <a:gd name="T7" fmla="*/ 177800 h 1003300"/>
              <a:gd name="T8" fmla="*/ 977900 w 1206500"/>
              <a:gd name="T9" fmla="*/ 254000 h 1003300"/>
              <a:gd name="T10" fmla="*/ 1054100 w 1206500"/>
              <a:gd name="T11" fmla="*/ 254000 h 1003300"/>
              <a:gd name="T12" fmla="*/ 1143000 w 1206500"/>
              <a:gd name="T13" fmla="*/ 228600 h 1003300"/>
              <a:gd name="T14" fmla="*/ 1155700 w 1206500"/>
              <a:gd name="T15" fmla="*/ 361950 h 1003300"/>
              <a:gd name="T16" fmla="*/ 1041400 w 1206500"/>
              <a:gd name="T17" fmla="*/ 482600 h 1003300"/>
              <a:gd name="T18" fmla="*/ 1187450 w 1206500"/>
              <a:gd name="T19" fmla="*/ 400050 h 1003300"/>
              <a:gd name="T20" fmla="*/ 1085850 w 1206500"/>
              <a:gd name="T21" fmla="*/ 552450 h 1003300"/>
              <a:gd name="T22" fmla="*/ 1206500 w 1206500"/>
              <a:gd name="T23" fmla="*/ 520700 h 1003300"/>
              <a:gd name="T24" fmla="*/ 171450 w 1206500"/>
              <a:gd name="T25" fmla="*/ 1003300 h 1003300"/>
              <a:gd name="T26" fmla="*/ 209550 w 1206500"/>
              <a:gd name="T27" fmla="*/ 946150 h 1003300"/>
              <a:gd name="T28" fmla="*/ 292100 w 1206500"/>
              <a:gd name="T29" fmla="*/ 876300 h 1003300"/>
              <a:gd name="T30" fmla="*/ 133350 w 1206500"/>
              <a:gd name="T31" fmla="*/ 863600 h 1003300"/>
              <a:gd name="T32" fmla="*/ 222250 w 1206500"/>
              <a:gd name="T33" fmla="*/ 774700 h 1003300"/>
              <a:gd name="T34" fmla="*/ 101600 w 1206500"/>
              <a:gd name="T35" fmla="*/ 762000 h 1003300"/>
              <a:gd name="T36" fmla="*/ 190500 w 1206500"/>
              <a:gd name="T37" fmla="*/ 647700 h 1003300"/>
              <a:gd name="T38" fmla="*/ 57150 w 1206500"/>
              <a:gd name="T39" fmla="*/ 615950 h 1003300"/>
              <a:gd name="T40" fmla="*/ 57150 w 1206500"/>
              <a:gd name="T41" fmla="*/ 565150 h 1003300"/>
              <a:gd name="T42" fmla="*/ 133350 w 1206500"/>
              <a:gd name="T43" fmla="*/ 514350 h 1003300"/>
              <a:gd name="T44" fmla="*/ 0 w 1206500"/>
              <a:gd name="T45" fmla="*/ 463550 h 100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6500" h="1003300">
                <a:moveTo>
                  <a:pt x="0" y="463550"/>
                </a:moveTo>
                <a:lnTo>
                  <a:pt x="965200" y="0"/>
                </a:lnTo>
                <a:lnTo>
                  <a:pt x="920750" y="139700"/>
                </a:lnTo>
                <a:lnTo>
                  <a:pt x="984250" y="177800"/>
                </a:lnTo>
                <a:lnTo>
                  <a:pt x="977900" y="254000"/>
                </a:lnTo>
                <a:lnTo>
                  <a:pt x="1054100" y="254000"/>
                </a:lnTo>
                <a:lnTo>
                  <a:pt x="1143000" y="228600"/>
                </a:lnTo>
                <a:lnTo>
                  <a:pt x="1155700" y="361950"/>
                </a:lnTo>
                <a:lnTo>
                  <a:pt x="1041400" y="482600"/>
                </a:lnTo>
                <a:lnTo>
                  <a:pt x="1187450" y="400050"/>
                </a:lnTo>
                <a:lnTo>
                  <a:pt x="1085850" y="552450"/>
                </a:lnTo>
                <a:lnTo>
                  <a:pt x="1206500" y="520700"/>
                </a:lnTo>
                <a:lnTo>
                  <a:pt x="171450" y="1003300"/>
                </a:lnTo>
                <a:lnTo>
                  <a:pt x="209550" y="946150"/>
                </a:lnTo>
                <a:lnTo>
                  <a:pt x="292100" y="876300"/>
                </a:lnTo>
                <a:lnTo>
                  <a:pt x="133350" y="863600"/>
                </a:lnTo>
                <a:lnTo>
                  <a:pt x="222250" y="774700"/>
                </a:lnTo>
                <a:lnTo>
                  <a:pt x="101600" y="762000"/>
                </a:lnTo>
                <a:lnTo>
                  <a:pt x="190500" y="647700"/>
                </a:lnTo>
                <a:lnTo>
                  <a:pt x="57150" y="615950"/>
                </a:lnTo>
                <a:lnTo>
                  <a:pt x="57150" y="565150"/>
                </a:lnTo>
                <a:lnTo>
                  <a:pt x="133350" y="514350"/>
                </a:lnTo>
                <a:lnTo>
                  <a:pt x="0" y="463550"/>
                </a:lnTo>
                <a:close/>
              </a:path>
            </a:pathLst>
          </a:custGeom>
          <a:solidFill>
            <a:schemeClr val="bg1">
              <a:lumMod val="75000"/>
              <a:alpha val="64000"/>
            </a:schemeClr>
          </a:solidFill>
          <a:ln>
            <a:noFill/>
          </a:ln>
        </p:spPr>
        <p:txBody>
          <a:bodyPr anchor="ctr">
            <a:normAutofit/>
          </a:bodyPr>
          <a:lstStyle/>
          <a:p>
            <a:endParaRPr lang="zh-CN" altLang="en-US">
              <a:solidFill>
                <a:srgbClr val="4B4D4F"/>
              </a:solidFill>
            </a:endParaRPr>
          </a:p>
        </p:txBody>
      </p:sp>
      <p:sp>
        <p:nvSpPr>
          <p:cNvPr id="15" name="任意多边形 4"/>
          <p:cNvSpPr/>
          <p:nvPr>
            <p:custDataLst>
              <p:tags r:id="rId3"/>
            </p:custDataLst>
          </p:nvPr>
        </p:nvSpPr>
        <p:spPr bwMode="auto">
          <a:xfrm rot="4842095">
            <a:off x="10664269" y="3822245"/>
            <a:ext cx="1782895" cy="997596"/>
          </a:xfrm>
          <a:custGeom>
            <a:avLst/>
            <a:gdLst>
              <a:gd name="T0" fmla="*/ 0 w 1206500"/>
              <a:gd name="T1" fmla="*/ 463550 h 1003300"/>
              <a:gd name="T2" fmla="*/ 965200 w 1206500"/>
              <a:gd name="T3" fmla="*/ 0 h 1003300"/>
              <a:gd name="T4" fmla="*/ 920750 w 1206500"/>
              <a:gd name="T5" fmla="*/ 139700 h 1003300"/>
              <a:gd name="T6" fmla="*/ 984250 w 1206500"/>
              <a:gd name="T7" fmla="*/ 177800 h 1003300"/>
              <a:gd name="T8" fmla="*/ 977900 w 1206500"/>
              <a:gd name="T9" fmla="*/ 254000 h 1003300"/>
              <a:gd name="T10" fmla="*/ 1054100 w 1206500"/>
              <a:gd name="T11" fmla="*/ 254000 h 1003300"/>
              <a:gd name="T12" fmla="*/ 1143000 w 1206500"/>
              <a:gd name="T13" fmla="*/ 228600 h 1003300"/>
              <a:gd name="T14" fmla="*/ 1155700 w 1206500"/>
              <a:gd name="T15" fmla="*/ 361950 h 1003300"/>
              <a:gd name="T16" fmla="*/ 1041400 w 1206500"/>
              <a:gd name="T17" fmla="*/ 482600 h 1003300"/>
              <a:gd name="T18" fmla="*/ 1187450 w 1206500"/>
              <a:gd name="T19" fmla="*/ 400050 h 1003300"/>
              <a:gd name="T20" fmla="*/ 1085850 w 1206500"/>
              <a:gd name="T21" fmla="*/ 552450 h 1003300"/>
              <a:gd name="T22" fmla="*/ 1206500 w 1206500"/>
              <a:gd name="T23" fmla="*/ 520700 h 1003300"/>
              <a:gd name="T24" fmla="*/ 171450 w 1206500"/>
              <a:gd name="T25" fmla="*/ 1003300 h 1003300"/>
              <a:gd name="T26" fmla="*/ 209550 w 1206500"/>
              <a:gd name="T27" fmla="*/ 946150 h 1003300"/>
              <a:gd name="T28" fmla="*/ 292100 w 1206500"/>
              <a:gd name="T29" fmla="*/ 876300 h 1003300"/>
              <a:gd name="T30" fmla="*/ 133350 w 1206500"/>
              <a:gd name="T31" fmla="*/ 863600 h 1003300"/>
              <a:gd name="T32" fmla="*/ 222250 w 1206500"/>
              <a:gd name="T33" fmla="*/ 774700 h 1003300"/>
              <a:gd name="T34" fmla="*/ 101600 w 1206500"/>
              <a:gd name="T35" fmla="*/ 762000 h 1003300"/>
              <a:gd name="T36" fmla="*/ 190500 w 1206500"/>
              <a:gd name="T37" fmla="*/ 647700 h 1003300"/>
              <a:gd name="T38" fmla="*/ 57150 w 1206500"/>
              <a:gd name="T39" fmla="*/ 615950 h 1003300"/>
              <a:gd name="T40" fmla="*/ 57150 w 1206500"/>
              <a:gd name="T41" fmla="*/ 565150 h 1003300"/>
              <a:gd name="T42" fmla="*/ 133350 w 1206500"/>
              <a:gd name="T43" fmla="*/ 514350 h 1003300"/>
              <a:gd name="T44" fmla="*/ 0 w 1206500"/>
              <a:gd name="T45" fmla="*/ 463550 h 100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6500" h="1003300">
                <a:moveTo>
                  <a:pt x="0" y="463550"/>
                </a:moveTo>
                <a:lnTo>
                  <a:pt x="965200" y="0"/>
                </a:lnTo>
                <a:lnTo>
                  <a:pt x="920750" y="139700"/>
                </a:lnTo>
                <a:lnTo>
                  <a:pt x="984250" y="177800"/>
                </a:lnTo>
                <a:lnTo>
                  <a:pt x="977900" y="254000"/>
                </a:lnTo>
                <a:lnTo>
                  <a:pt x="1054100" y="254000"/>
                </a:lnTo>
                <a:lnTo>
                  <a:pt x="1143000" y="228600"/>
                </a:lnTo>
                <a:lnTo>
                  <a:pt x="1155700" y="361950"/>
                </a:lnTo>
                <a:lnTo>
                  <a:pt x="1041400" y="482600"/>
                </a:lnTo>
                <a:lnTo>
                  <a:pt x="1187450" y="400050"/>
                </a:lnTo>
                <a:lnTo>
                  <a:pt x="1085850" y="552450"/>
                </a:lnTo>
                <a:lnTo>
                  <a:pt x="1206500" y="520700"/>
                </a:lnTo>
                <a:lnTo>
                  <a:pt x="171450" y="1003300"/>
                </a:lnTo>
                <a:lnTo>
                  <a:pt x="209550" y="946150"/>
                </a:lnTo>
                <a:lnTo>
                  <a:pt x="292100" y="876300"/>
                </a:lnTo>
                <a:lnTo>
                  <a:pt x="133350" y="863600"/>
                </a:lnTo>
                <a:lnTo>
                  <a:pt x="222250" y="774700"/>
                </a:lnTo>
                <a:lnTo>
                  <a:pt x="101600" y="762000"/>
                </a:lnTo>
                <a:lnTo>
                  <a:pt x="190500" y="647700"/>
                </a:lnTo>
                <a:lnTo>
                  <a:pt x="57150" y="615950"/>
                </a:lnTo>
                <a:lnTo>
                  <a:pt x="57150" y="565150"/>
                </a:lnTo>
                <a:lnTo>
                  <a:pt x="133350" y="514350"/>
                </a:lnTo>
                <a:lnTo>
                  <a:pt x="0" y="463550"/>
                </a:lnTo>
                <a:close/>
              </a:path>
            </a:pathLst>
          </a:custGeom>
          <a:solidFill>
            <a:srgbClr val="BFBFBF">
              <a:alpha val="64000"/>
            </a:srgbClr>
          </a:solidFill>
          <a:ln>
            <a:noFill/>
          </a:ln>
          <a:extLst>
            <a:ext uri="{91240B29-F687-4F45-9708-019B960494DF}">
              <a14:hiddenLine xmlns:a14="http://schemas.microsoft.com/office/drawing/2010/main" xmlns="" w="9525">
                <a:solidFill>
                  <a:srgbClr val="000000"/>
                </a:solidFill>
                <a:round/>
              </a14:hiddenLine>
            </a:ext>
          </a:extLst>
        </p:spPr>
        <p:txBody>
          <a:bodyPr anchor="ctr">
            <a:normAutofit/>
          </a:bodyPr>
          <a:lstStyle/>
          <a:p>
            <a:endParaRPr lang="zh-CN" altLang="en-US">
              <a:solidFill>
                <a:srgbClr val="4B4D4F"/>
              </a:solidFill>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12" grpId="0" bldLvl="0" animBg="1"/>
      <p:bldP spid="1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00430" y="1108603"/>
            <a:ext cx="6743334" cy="512064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000" dirty="0">
                <a:solidFill>
                  <a:srgbClr val="4B4D4F"/>
                </a:solidFill>
                <a:latin typeface="微软雅黑" panose="020B0503020204020204" charset="-122"/>
                <a:ea typeface="微软雅黑" panose="020B0503020204020204" charset="-122"/>
              </a:rPr>
              <a:t>舍恩</a:t>
            </a:r>
            <a:r>
              <a:rPr lang="en-US" altLang="zh-CN" sz="2000" dirty="0">
                <a:solidFill>
                  <a:srgbClr val="4B4D4F"/>
                </a:solidFill>
                <a:latin typeface="微软雅黑" panose="020B0503020204020204" charset="-122"/>
                <a:ea typeface="微软雅黑" panose="020B0503020204020204" charset="-122"/>
              </a:rPr>
              <a:t>(Jan </a:t>
            </a:r>
            <a:r>
              <a:rPr lang="en-US" altLang="zh-CN" sz="2000" dirty="0" err="1">
                <a:solidFill>
                  <a:srgbClr val="4B4D4F"/>
                </a:solidFill>
                <a:latin typeface="微软雅黑" panose="020B0503020204020204" charset="-122"/>
                <a:ea typeface="微软雅黑" panose="020B0503020204020204" charset="-122"/>
              </a:rPr>
              <a:t>Hendrik</a:t>
            </a:r>
            <a:r>
              <a:rPr lang="en-US" altLang="zh-CN" sz="2000" dirty="0">
                <a:solidFill>
                  <a:srgbClr val="4B4D4F"/>
                </a:solidFill>
                <a:latin typeface="微软雅黑" panose="020B0503020204020204" charset="-122"/>
                <a:ea typeface="微软雅黑" panose="020B0503020204020204" charset="-122"/>
              </a:rPr>
              <a:t> </a:t>
            </a:r>
            <a:r>
              <a:rPr lang="en-US" altLang="zh-CN" sz="2000" dirty="0" err="1">
                <a:solidFill>
                  <a:srgbClr val="4B4D4F"/>
                </a:solidFill>
                <a:latin typeface="微软雅黑" panose="020B0503020204020204" charset="-122"/>
                <a:ea typeface="微软雅黑" panose="020B0503020204020204" charset="-122"/>
              </a:rPr>
              <a:t>Schon</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a:t>
            </a:r>
            <a:r>
              <a:rPr lang="en-US" altLang="zh-CN" sz="2000" dirty="0">
                <a:solidFill>
                  <a:srgbClr val="4B4D4F"/>
                </a:solidFill>
                <a:latin typeface="微软雅黑" panose="020B0503020204020204" charset="-122"/>
                <a:ea typeface="微软雅黑" panose="020B0503020204020204" charset="-122"/>
              </a:rPr>
              <a:t>1997</a:t>
            </a:r>
            <a:r>
              <a:rPr lang="zh-CN" altLang="en-US" sz="2000" dirty="0">
                <a:solidFill>
                  <a:srgbClr val="4B4D4F"/>
                </a:solidFill>
                <a:latin typeface="微软雅黑" panose="020B0503020204020204" charset="-122"/>
                <a:ea typeface="微软雅黑" panose="020B0503020204020204" charset="-122"/>
              </a:rPr>
              <a:t>年在德国康斯坦斯大学获得物理学博士学位，</a:t>
            </a:r>
            <a:r>
              <a:rPr lang="en-US" altLang="zh-CN" sz="2000" dirty="0">
                <a:solidFill>
                  <a:srgbClr val="4B4D4F"/>
                </a:solidFill>
                <a:latin typeface="微软雅黑" panose="020B0503020204020204" charset="-122"/>
                <a:ea typeface="微软雅黑" panose="020B0503020204020204" charset="-122"/>
              </a:rPr>
              <a:t>1998</a:t>
            </a:r>
            <a:r>
              <a:rPr lang="zh-CN" altLang="en-US" sz="2000" dirty="0">
                <a:solidFill>
                  <a:srgbClr val="4B4D4F"/>
                </a:solidFill>
                <a:latin typeface="微软雅黑" panose="020B0503020204020204" charset="-122"/>
                <a:ea typeface="微软雅黑" panose="020B0503020204020204" charset="-122"/>
              </a:rPr>
              <a:t>年正式加盟贝尔实验室后，在短短两年多时间里在</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科学</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自然</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和</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应用物理通讯</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等</a:t>
            </a:r>
            <a:r>
              <a:rPr lang="zh-CN" altLang="en-US" sz="2000" dirty="0">
                <a:solidFill>
                  <a:srgbClr val="EA9B26">
                    <a:lumMod val="75000"/>
                  </a:srgbClr>
                </a:solidFill>
                <a:latin typeface="微软雅黑" panose="020B0503020204020204" charset="-122"/>
                <a:ea typeface="微软雅黑" panose="020B0503020204020204" charset="-122"/>
              </a:rPr>
              <a:t>全球著名学术期刊上</a:t>
            </a:r>
            <a:r>
              <a:rPr lang="zh-CN" altLang="en-US" sz="2000" dirty="0">
                <a:solidFill>
                  <a:srgbClr val="3D3F41"/>
                </a:solidFill>
                <a:latin typeface="微软雅黑" panose="020B0503020204020204" charset="-122"/>
                <a:ea typeface="微软雅黑" panose="020B0503020204020204" charset="-122"/>
              </a:rPr>
              <a:t>发表</a:t>
            </a:r>
            <a:r>
              <a:rPr lang="zh-CN" altLang="en-US" sz="2000" dirty="0">
                <a:solidFill>
                  <a:srgbClr val="EA9B26">
                    <a:lumMod val="75000"/>
                  </a:srgbClr>
                </a:solidFill>
                <a:latin typeface="微软雅黑" panose="020B0503020204020204" charset="-122"/>
                <a:ea typeface="微软雅黑" panose="020B0503020204020204" charset="-122"/>
              </a:rPr>
              <a:t>十几篇论文</a:t>
            </a:r>
            <a:r>
              <a:rPr lang="zh-CN" altLang="en-US" sz="2000" dirty="0">
                <a:solidFill>
                  <a:srgbClr val="4B4D4F"/>
                </a:solidFill>
                <a:latin typeface="微软雅黑" panose="020B0503020204020204" charset="-122"/>
                <a:ea typeface="微软雅黑" panose="020B0503020204020204" charset="-122"/>
              </a:rPr>
              <a:t>，并且涉及的都是超导、分子电路和分子晶体等前沿领域，其中一些研究还被认为是突破性的。</a:t>
            </a:r>
            <a:endParaRPr lang="en-US" altLang="zh-CN" sz="2000" dirty="0">
              <a:solidFill>
                <a:srgbClr val="4B4D4F"/>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l"/>
            </a:pPr>
            <a:r>
              <a:rPr lang="zh-CN" altLang="en-US" sz="2000" dirty="0">
                <a:solidFill>
                  <a:srgbClr val="4B4D4F"/>
                </a:solidFill>
                <a:latin typeface="微软雅黑" panose="020B0503020204020204" charset="-122"/>
                <a:ea typeface="微软雅黑" panose="020B0503020204020204" charset="-122"/>
              </a:rPr>
              <a:t>但其他科学家随后进行的研究，却无法重复舍恩的实验结果。尤其令科学界怀疑的是，舍恩的很多论文虽然描述了一系列不同设备的实验，但部分数据看上去却一模一样，有一个“噪音”图形甚至完全相同，而这种数据本应是随机的。（科学网、新京报）</a:t>
            </a:r>
          </a:p>
        </p:txBody>
      </p:sp>
      <p:sp>
        <p:nvSpPr>
          <p:cNvPr id="6" name="文本框 5"/>
          <p:cNvSpPr txBox="1"/>
          <p:nvPr/>
        </p:nvSpPr>
        <p:spPr>
          <a:xfrm>
            <a:off x="1502409" y="386715"/>
            <a:ext cx="5315249"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典型案例四</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二</a:t>
            </a:r>
            <a:endParaRPr lang="en-US" altLang="zh-CN" sz="3200" dirty="0">
              <a:solidFill>
                <a:srgbClr val="FFFFFF"/>
              </a:solidFill>
              <a:latin typeface="黑体" panose="02010609060101010101" pitchFamily="49" charset="-122"/>
            </a:endParaRP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476037">
            <a:off x="8543951" y="3966358"/>
            <a:ext cx="2088932" cy="212890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任意多边形 4"/>
          <p:cNvSpPr/>
          <p:nvPr>
            <p:custDataLst>
              <p:tags r:id="rId2"/>
            </p:custDataLst>
          </p:nvPr>
        </p:nvSpPr>
        <p:spPr bwMode="auto">
          <a:xfrm rot="20953817">
            <a:off x="6967664" y="486605"/>
            <a:ext cx="1953186" cy="1092879"/>
          </a:xfrm>
          <a:custGeom>
            <a:avLst/>
            <a:gdLst>
              <a:gd name="T0" fmla="*/ 0 w 1206500"/>
              <a:gd name="T1" fmla="*/ 463550 h 1003300"/>
              <a:gd name="T2" fmla="*/ 965200 w 1206500"/>
              <a:gd name="T3" fmla="*/ 0 h 1003300"/>
              <a:gd name="T4" fmla="*/ 920750 w 1206500"/>
              <a:gd name="T5" fmla="*/ 139700 h 1003300"/>
              <a:gd name="T6" fmla="*/ 984250 w 1206500"/>
              <a:gd name="T7" fmla="*/ 177800 h 1003300"/>
              <a:gd name="T8" fmla="*/ 977900 w 1206500"/>
              <a:gd name="T9" fmla="*/ 254000 h 1003300"/>
              <a:gd name="T10" fmla="*/ 1054100 w 1206500"/>
              <a:gd name="T11" fmla="*/ 254000 h 1003300"/>
              <a:gd name="T12" fmla="*/ 1143000 w 1206500"/>
              <a:gd name="T13" fmla="*/ 228600 h 1003300"/>
              <a:gd name="T14" fmla="*/ 1155700 w 1206500"/>
              <a:gd name="T15" fmla="*/ 361950 h 1003300"/>
              <a:gd name="T16" fmla="*/ 1041400 w 1206500"/>
              <a:gd name="T17" fmla="*/ 482600 h 1003300"/>
              <a:gd name="T18" fmla="*/ 1187450 w 1206500"/>
              <a:gd name="T19" fmla="*/ 400050 h 1003300"/>
              <a:gd name="T20" fmla="*/ 1085850 w 1206500"/>
              <a:gd name="T21" fmla="*/ 552450 h 1003300"/>
              <a:gd name="T22" fmla="*/ 1206500 w 1206500"/>
              <a:gd name="T23" fmla="*/ 520700 h 1003300"/>
              <a:gd name="T24" fmla="*/ 171450 w 1206500"/>
              <a:gd name="T25" fmla="*/ 1003300 h 1003300"/>
              <a:gd name="T26" fmla="*/ 209550 w 1206500"/>
              <a:gd name="T27" fmla="*/ 946150 h 1003300"/>
              <a:gd name="T28" fmla="*/ 292100 w 1206500"/>
              <a:gd name="T29" fmla="*/ 876300 h 1003300"/>
              <a:gd name="T30" fmla="*/ 133350 w 1206500"/>
              <a:gd name="T31" fmla="*/ 863600 h 1003300"/>
              <a:gd name="T32" fmla="*/ 222250 w 1206500"/>
              <a:gd name="T33" fmla="*/ 774700 h 1003300"/>
              <a:gd name="T34" fmla="*/ 101600 w 1206500"/>
              <a:gd name="T35" fmla="*/ 762000 h 1003300"/>
              <a:gd name="T36" fmla="*/ 190500 w 1206500"/>
              <a:gd name="T37" fmla="*/ 647700 h 1003300"/>
              <a:gd name="T38" fmla="*/ 57150 w 1206500"/>
              <a:gd name="T39" fmla="*/ 615950 h 1003300"/>
              <a:gd name="T40" fmla="*/ 57150 w 1206500"/>
              <a:gd name="T41" fmla="*/ 565150 h 1003300"/>
              <a:gd name="T42" fmla="*/ 133350 w 1206500"/>
              <a:gd name="T43" fmla="*/ 514350 h 1003300"/>
              <a:gd name="T44" fmla="*/ 0 w 1206500"/>
              <a:gd name="T45" fmla="*/ 463550 h 100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6500" h="1003300">
                <a:moveTo>
                  <a:pt x="0" y="463550"/>
                </a:moveTo>
                <a:lnTo>
                  <a:pt x="965200" y="0"/>
                </a:lnTo>
                <a:lnTo>
                  <a:pt x="920750" y="139700"/>
                </a:lnTo>
                <a:lnTo>
                  <a:pt x="984250" y="177800"/>
                </a:lnTo>
                <a:lnTo>
                  <a:pt x="977900" y="254000"/>
                </a:lnTo>
                <a:lnTo>
                  <a:pt x="1054100" y="254000"/>
                </a:lnTo>
                <a:lnTo>
                  <a:pt x="1143000" y="228600"/>
                </a:lnTo>
                <a:lnTo>
                  <a:pt x="1155700" y="361950"/>
                </a:lnTo>
                <a:lnTo>
                  <a:pt x="1041400" y="482600"/>
                </a:lnTo>
                <a:lnTo>
                  <a:pt x="1187450" y="400050"/>
                </a:lnTo>
                <a:lnTo>
                  <a:pt x="1085850" y="552450"/>
                </a:lnTo>
                <a:lnTo>
                  <a:pt x="1206500" y="520700"/>
                </a:lnTo>
                <a:lnTo>
                  <a:pt x="171450" y="1003300"/>
                </a:lnTo>
                <a:lnTo>
                  <a:pt x="209550" y="946150"/>
                </a:lnTo>
                <a:lnTo>
                  <a:pt x="292100" y="876300"/>
                </a:lnTo>
                <a:lnTo>
                  <a:pt x="133350" y="863600"/>
                </a:lnTo>
                <a:lnTo>
                  <a:pt x="222250" y="774700"/>
                </a:lnTo>
                <a:lnTo>
                  <a:pt x="101600" y="762000"/>
                </a:lnTo>
                <a:lnTo>
                  <a:pt x="190500" y="647700"/>
                </a:lnTo>
                <a:lnTo>
                  <a:pt x="57150" y="615950"/>
                </a:lnTo>
                <a:lnTo>
                  <a:pt x="57150" y="565150"/>
                </a:lnTo>
                <a:lnTo>
                  <a:pt x="133350" y="514350"/>
                </a:lnTo>
                <a:lnTo>
                  <a:pt x="0" y="463550"/>
                </a:lnTo>
                <a:close/>
              </a:path>
            </a:pathLst>
          </a:custGeom>
          <a:solidFill>
            <a:schemeClr val="bg1">
              <a:lumMod val="75000"/>
              <a:alpha val="64000"/>
            </a:schemeClr>
          </a:solidFill>
          <a:ln>
            <a:noFill/>
          </a:ln>
        </p:spPr>
        <p:txBody>
          <a:bodyPr anchor="ctr">
            <a:normAutofit/>
          </a:bodyPr>
          <a:lstStyle/>
          <a:p>
            <a:endParaRPr lang="zh-CN" altLang="en-US">
              <a:solidFill>
                <a:srgbClr val="4B4D4F"/>
              </a:solidFill>
            </a:endParaRPr>
          </a:p>
        </p:txBody>
      </p:sp>
      <p:sp>
        <p:nvSpPr>
          <p:cNvPr id="15" name="任意多边形 4"/>
          <p:cNvSpPr/>
          <p:nvPr>
            <p:custDataLst>
              <p:tags r:id="rId3"/>
            </p:custDataLst>
          </p:nvPr>
        </p:nvSpPr>
        <p:spPr bwMode="auto">
          <a:xfrm rot="4842095">
            <a:off x="9878366" y="3827823"/>
            <a:ext cx="1782895" cy="997596"/>
          </a:xfrm>
          <a:custGeom>
            <a:avLst/>
            <a:gdLst>
              <a:gd name="T0" fmla="*/ 0 w 1206500"/>
              <a:gd name="T1" fmla="*/ 463550 h 1003300"/>
              <a:gd name="T2" fmla="*/ 965200 w 1206500"/>
              <a:gd name="T3" fmla="*/ 0 h 1003300"/>
              <a:gd name="T4" fmla="*/ 920750 w 1206500"/>
              <a:gd name="T5" fmla="*/ 139700 h 1003300"/>
              <a:gd name="T6" fmla="*/ 984250 w 1206500"/>
              <a:gd name="T7" fmla="*/ 177800 h 1003300"/>
              <a:gd name="T8" fmla="*/ 977900 w 1206500"/>
              <a:gd name="T9" fmla="*/ 254000 h 1003300"/>
              <a:gd name="T10" fmla="*/ 1054100 w 1206500"/>
              <a:gd name="T11" fmla="*/ 254000 h 1003300"/>
              <a:gd name="T12" fmla="*/ 1143000 w 1206500"/>
              <a:gd name="T13" fmla="*/ 228600 h 1003300"/>
              <a:gd name="T14" fmla="*/ 1155700 w 1206500"/>
              <a:gd name="T15" fmla="*/ 361950 h 1003300"/>
              <a:gd name="T16" fmla="*/ 1041400 w 1206500"/>
              <a:gd name="T17" fmla="*/ 482600 h 1003300"/>
              <a:gd name="T18" fmla="*/ 1187450 w 1206500"/>
              <a:gd name="T19" fmla="*/ 400050 h 1003300"/>
              <a:gd name="T20" fmla="*/ 1085850 w 1206500"/>
              <a:gd name="T21" fmla="*/ 552450 h 1003300"/>
              <a:gd name="T22" fmla="*/ 1206500 w 1206500"/>
              <a:gd name="T23" fmla="*/ 520700 h 1003300"/>
              <a:gd name="T24" fmla="*/ 171450 w 1206500"/>
              <a:gd name="T25" fmla="*/ 1003300 h 1003300"/>
              <a:gd name="T26" fmla="*/ 209550 w 1206500"/>
              <a:gd name="T27" fmla="*/ 946150 h 1003300"/>
              <a:gd name="T28" fmla="*/ 292100 w 1206500"/>
              <a:gd name="T29" fmla="*/ 876300 h 1003300"/>
              <a:gd name="T30" fmla="*/ 133350 w 1206500"/>
              <a:gd name="T31" fmla="*/ 863600 h 1003300"/>
              <a:gd name="T32" fmla="*/ 222250 w 1206500"/>
              <a:gd name="T33" fmla="*/ 774700 h 1003300"/>
              <a:gd name="T34" fmla="*/ 101600 w 1206500"/>
              <a:gd name="T35" fmla="*/ 762000 h 1003300"/>
              <a:gd name="T36" fmla="*/ 190500 w 1206500"/>
              <a:gd name="T37" fmla="*/ 647700 h 1003300"/>
              <a:gd name="T38" fmla="*/ 57150 w 1206500"/>
              <a:gd name="T39" fmla="*/ 615950 h 1003300"/>
              <a:gd name="T40" fmla="*/ 57150 w 1206500"/>
              <a:gd name="T41" fmla="*/ 565150 h 1003300"/>
              <a:gd name="T42" fmla="*/ 133350 w 1206500"/>
              <a:gd name="T43" fmla="*/ 514350 h 1003300"/>
              <a:gd name="T44" fmla="*/ 0 w 1206500"/>
              <a:gd name="T45" fmla="*/ 463550 h 100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6500" h="1003300">
                <a:moveTo>
                  <a:pt x="0" y="463550"/>
                </a:moveTo>
                <a:lnTo>
                  <a:pt x="965200" y="0"/>
                </a:lnTo>
                <a:lnTo>
                  <a:pt x="920750" y="139700"/>
                </a:lnTo>
                <a:lnTo>
                  <a:pt x="984250" y="177800"/>
                </a:lnTo>
                <a:lnTo>
                  <a:pt x="977900" y="254000"/>
                </a:lnTo>
                <a:lnTo>
                  <a:pt x="1054100" y="254000"/>
                </a:lnTo>
                <a:lnTo>
                  <a:pt x="1143000" y="228600"/>
                </a:lnTo>
                <a:lnTo>
                  <a:pt x="1155700" y="361950"/>
                </a:lnTo>
                <a:lnTo>
                  <a:pt x="1041400" y="482600"/>
                </a:lnTo>
                <a:lnTo>
                  <a:pt x="1187450" y="400050"/>
                </a:lnTo>
                <a:lnTo>
                  <a:pt x="1085850" y="552450"/>
                </a:lnTo>
                <a:lnTo>
                  <a:pt x="1206500" y="520700"/>
                </a:lnTo>
                <a:lnTo>
                  <a:pt x="171450" y="1003300"/>
                </a:lnTo>
                <a:lnTo>
                  <a:pt x="209550" y="946150"/>
                </a:lnTo>
                <a:lnTo>
                  <a:pt x="292100" y="876300"/>
                </a:lnTo>
                <a:lnTo>
                  <a:pt x="133350" y="863600"/>
                </a:lnTo>
                <a:lnTo>
                  <a:pt x="222250" y="774700"/>
                </a:lnTo>
                <a:lnTo>
                  <a:pt x="101600" y="762000"/>
                </a:lnTo>
                <a:lnTo>
                  <a:pt x="190500" y="647700"/>
                </a:lnTo>
                <a:lnTo>
                  <a:pt x="57150" y="615950"/>
                </a:lnTo>
                <a:lnTo>
                  <a:pt x="57150" y="565150"/>
                </a:lnTo>
                <a:lnTo>
                  <a:pt x="133350" y="514350"/>
                </a:lnTo>
                <a:lnTo>
                  <a:pt x="0" y="463550"/>
                </a:lnTo>
                <a:close/>
              </a:path>
            </a:pathLst>
          </a:custGeom>
          <a:solidFill>
            <a:srgbClr val="BFBFBF">
              <a:alpha val="64000"/>
            </a:srgbClr>
          </a:solidFill>
          <a:ln>
            <a:noFill/>
          </a:ln>
          <a:extLst>
            <a:ext uri="{91240B29-F687-4F45-9708-019B960494DF}">
              <a14:hiddenLine xmlns:a14="http://schemas.microsoft.com/office/drawing/2010/main" xmlns="" w="9525">
                <a:solidFill>
                  <a:srgbClr val="000000"/>
                </a:solidFill>
                <a:round/>
              </a14:hiddenLine>
            </a:ext>
          </a:extLst>
        </p:spPr>
        <p:txBody>
          <a:bodyPr anchor="ctr">
            <a:normAutofit/>
          </a:bodyPr>
          <a:lstStyle/>
          <a:p>
            <a:endParaRPr lang="zh-CN" altLang="en-US">
              <a:solidFill>
                <a:srgbClr val="4B4D4F"/>
              </a:solidFill>
            </a:endParaRPr>
          </a:p>
        </p:txBody>
      </p:sp>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56574" y="1173551"/>
            <a:ext cx="3695896" cy="23691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par>
                                <p:cTn id="17" presetID="10"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12" grpId="0" bldLvl="0" animBg="1"/>
      <p:bldP spid="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2"/>
          <p:cNvSpPr txBox="1">
            <a:spLocks noChangeArrowheads="1"/>
          </p:cNvSpPr>
          <p:nvPr>
            <p:custDataLst>
              <p:tags r:id="rId2"/>
            </p:custDataLst>
          </p:nvPr>
        </p:nvSpPr>
        <p:spPr bwMode="auto">
          <a:xfrm>
            <a:off x="1568450" y="2095232"/>
            <a:ext cx="3843338" cy="2491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r>
              <a:rPr lang="en-US" sz="16600" b="1">
                <a:solidFill>
                  <a:schemeClr val="accent1"/>
                </a:solidFill>
                <a:latin typeface="+mn-lt"/>
                <a:ea typeface="+mn-ea"/>
              </a:rPr>
              <a:t>03</a:t>
            </a:r>
          </a:p>
        </p:txBody>
      </p:sp>
      <p:cxnSp>
        <p:nvCxnSpPr>
          <p:cNvPr id="10245" name="直接连接符 6"/>
          <p:cNvCxnSpPr>
            <a:cxnSpLocks noChangeShapeType="1"/>
          </p:cNvCxnSpPr>
          <p:nvPr>
            <p:custDataLst>
              <p:tags r:id="rId3"/>
            </p:custDataLst>
          </p:nvPr>
        </p:nvCxnSpPr>
        <p:spPr bwMode="auto">
          <a:xfrm>
            <a:off x="5352541" y="3617098"/>
            <a:ext cx="4608512" cy="0"/>
          </a:xfrm>
          <a:prstGeom prst="line">
            <a:avLst/>
          </a:prstGeom>
          <a:noFill/>
          <a:ln w="12700" cmpd="sng">
            <a:solidFill>
              <a:schemeClr val="bg1">
                <a:lumMod val="85000"/>
              </a:schemeClr>
            </a:solidFill>
            <a:round/>
            <a:headEnd type="oval" w="med" len="med"/>
            <a:tailEnd type="oval" w="med" len="med"/>
          </a:ln>
          <a:extLst>
            <a:ext uri="{909E8E84-426E-40DD-AFC4-6F175D3DCCD1}">
              <a14:hiddenFill xmlns:a14="http://schemas.microsoft.com/office/drawing/2010/main" xmlns="">
                <a:noFill/>
              </a14:hiddenFill>
            </a:ext>
          </a:extLst>
        </p:spPr>
      </p:cxnSp>
      <p:sp>
        <p:nvSpPr>
          <p:cNvPr id="10246" name="文本框 11"/>
          <p:cNvSpPr txBox="1">
            <a:spLocks noChangeArrowheads="1"/>
          </p:cNvSpPr>
          <p:nvPr>
            <p:custDataLst>
              <p:tags r:id="rId4"/>
            </p:custDataLst>
          </p:nvPr>
        </p:nvSpPr>
        <p:spPr bwMode="auto">
          <a:xfrm>
            <a:off x="1716506" y="3070226"/>
            <a:ext cx="3457392" cy="646331"/>
          </a:xfrm>
          <a:prstGeom prst="rect">
            <a:avLst/>
          </a:prstGeom>
          <a:solidFill>
            <a:schemeClr val="bg1"/>
          </a:solidFill>
          <a:ln>
            <a:noFill/>
          </a:ln>
        </p:spPr>
        <p:txBody>
          <a:bodyPr wrap="square" lIns="0" rIns="0">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eaLnBrk="1" hangingPunct="1">
              <a:spcBef>
                <a:spcPct val="0"/>
              </a:spcBef>
              <a:buClrTx/>
              <a:buSzTx/>
              <a:buFont typeface="Wingdings" panose="05000000000000000000" pitchFamily="2" charset="2"/>
              <a:buNone/>
            </a:pPr>
            <a:r>
              <a:rPr lang="en-US" sz="3600" b="1">
                <a:solidFill>
                  <a:schemeClr val="accent1"/>
                </a:solidFill>
                <a:latin typeface="+mn-lt"/>
                <a:ea typeface="+mn-ea"/>
              </a:rPr>
              <a:t>    PART THREE</a:t>
            </a:r>
            <a:endParaRPr lang="zh-CN" altLang="en-US" sz="3600" b="1" dirty="0">
              <a:solidFill>
                <a:schemeClr val="accent1"/>
              </a:solidFill>
              <a:latin typeface="+mn-lt"/>
              <a:ea typeface="+mn-ea"/>
            </a:endParaRPr>
          </a:p>
        </p:txBody>
      </p:sp>
      <p:sp>
        <p:nvSpPr>
          <p:cNvPr id="4" name="标题 3"/>
          <p:cNvSpPr>
            <a:spLocks noGrp="1"/>
          </p:cNvSpPr>
          <p:nvPr>
            <p:ph type="title"/>
            <p:custDataLst>
              <p:tags r:id="rId5"/>
            </p:custDataLst>
          </p:nvPr>
        </p:nvSpPr>
        <p:spPr>
          <a:xfrm>
            <a:off x="5617552" y="2734825"/>
            <a:ext cx="6793523" cy="777840"/>
          </a:xfrm>
        </p:spPr>
        <p:txBody>
          <a:bodyPr>
            <a:normAutofit/>
          </a:bodyPr>
          <a:lstStyle/>
          <a:p>
            <a:pPr algn="l"/>
            <a:r>
              <a:rPr lang="zh-CN" altLang="en-US" sz="3200" dirty="0"/>
              <a:t>学术规范指南介绍</a:t>
            </a:r>
          </a:p>
        </p:txBody>
      </p:sp>
    </p:spTree>
    <p:custDataLst>
      <p:tags r:id="rId1"/>
    </p:custData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52980" y="4729480"/>
            <a:ext cx="3750945" cy="842645"/>
          </a:xfrm>
        </p:spPr>
        <p:txBody>
          <a:bodyPr>
            <a:normAutofit/>
          </a:bodyPr>
          <a:lstStyle/>
          <a:p>
            <a:r>
              <a:rPr lang="en-US" altLang="zh-CN" sz="3200" b="1" dirty="0">
                <a:solidFill>
                  <a:schemeClr val="accent1">
                    <a:lumMod val="75000"/>
                  </a:schemeClr>
                </a:solidFill>
                <a:latin typeface="+mj-ea"/>
                <a:ea typeface="+mj-ea"/>
              </a:rPr>
              <a:t>2010</a:t>
            </a:r>
            <a:r>
              <a:rPr lang="zh-CN" altLang="en-US" sz="3200" b="1" dirty="0">
                <a:solidFill>
                  <a:schemeClr val="accent1">
                    <a:lumMod val="75000"/>
                  </a:schemeClr>
                </a:solidFill>
                <a:latin typeface="+mj-ea"/>
                <a:ea typeface="+mj-ea"/>
              </a:rPr>
              <a:t>年</a:t>
            </a:r>
            <a:r>
              <a:rPr lang="en-US" altLang="zh-CN" sz="3200" b="1" dirty="0">
                <a:solidFill>
                  <a:schemeClr val="accent1">
                    <a:lumMod val="75000"/>
                  </a:schemeClr>
                </a:solidFill>
                <a:latin typeface="+mj-ea"/>
                <a:ea typeface="+mj-ea"/>
              </a:rPr>
              <a:t>6</a:t>
            </a:r>
            <a:r>
              <a:rPr lang="zh-CN" altLang="en-US" sz="3200" b="1" dirty="0">
                <a:solidFill>
                  <a:schemeClr val="accent1">
                    <a:lumMod val="75000"/>
                  </a:schemeClr>
                </a:solidFill>
                <a:latin typeface="+mj-ea"/>
                <a:ea typeface="+mj-ea"/>
              </a:rPr>
              <a:t>月出版</a:t>
            </a:r>
          </a:p>
        </p:txBody>
      </p:sp>
      <p:pic>
        <p:nvPicPr>
          <p:cNvPr id="4" name="Picture 3" descr="指南封面4-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88590" y="395605"/>
            <a:ext cx="2879725" cy="40259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图片 1" descr="c8ea15ce36d3d539249784b43087e950352ab01b"/>
          <p:cNvPicPr>
            <a:picLocks noChangeAspect="1"/>
          </p:cNvPicPr>
          <p:nvPr/>
        </p:nvPicPr>
        <p:blipFill>
          <a:blip r:embed="rId3" cstate="print"/>
          <a:stretch>
            <a:fillRect/>
          </a:stretch>
        </p:blipFill>
        <p:spPr>
          <a:xfrm>
            <a:off x="7428230" y="347980"/>
            <a:ext cx="2809240" cy="4121785"/>
          </a:xfrm>
          <a:prstGeom prst="rect">
            <a:avLst/>
          </a:prstGeom>
          <a:effectLst>
            <a:outerShdw blurRad="50800" dist="50800" dir="5400000" algn="ctr" rotWithShape="0">
              <a:srgbClr val="000000">
                <a:alpha val="67000"/>
              </a:srgbClr>
            </a:outerShdw>
          </a:effectLst>
        </p:spPr>
      </p:pic>
      <p:sp>
        <p:nvSpPr>
          <p:cNvPr id="5" name="内容占位符 2"/>
          <p:cNvSpPr>
            <a:spLocks noGrp="1"/>
          </p:cNvSpPr>
          <p:nvPr/>
        </p:nvSpPr>
        <p:spPr>
          <a:xfrm>
            <a:off x="7233920" y="4729480"/>
            <a:ext cx="3750945" cy="842645"/>
          </a:xfrm>
          <a:prstGeom prst="rect">
            <a:avLst/>
          </a:prstGeom>
        </p:spPr>
        <p:txBody>
          <a:bodyPr vert="horz" lIns="91440" tIns="45720" rIns="91440" bIns="45720" rtlCol="0">
            <a:normAutofit/>
            <a:scene3d>
              <a:camera prst="orthographicFront"/>
              <a:lightRig rig="threePt" dir="t"/>
            </a:scene3d>
          </a:bodyPr>
          <a:lstStyle>
            <a:lvl1pPr marL="228600" indent="-228600" algn="l" defTabSz="914400" rtl="0" eaLnBrk="1" latinLnBrk="0" hangingPunct="1">
              <a:lnSpc>
                <a:spcPct val="90000"/>
              </a:lnSpc>
              <a:spcBef>
                <a:spcPts val="1000"/>
              </a:spcBef>
              <a:buClr>
                <a:schemeClr val="accent1"/>
              </a:buClr>
              <a:buSzPct val="70000"/>
              <a:buFont typeface="Wingdings 2" panose="05020102010507070707" pitchFamily="18" charset="2"/>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DC5C31"/>
              </a:buClr>
              <a:buSzPct val="70000"/>
              <a:buFont typeface="Wingdings 2" panose="05020102010507070707" pitchFamily="18" charset="2"/>
              <a:buChar char=""/>
              <a:tabLst/>
              <a:defRPr/>
            </a:pPr>
            <a:r>
              <a:rPr kumimoji="0" lang="en-US" altLang="zh-CN" sz="3200" b="1" i="0" u="none" strike="noStrike" kern="1200" cap="none" spc="0" normalizeH="0" baseline="0" noProof="0" dirty="0">
                <a:ln w="9525">
                  <a:solidFill>
                    <a:srgbClr val="FFFFFF"/>
                  </a:solidFill>
                  <a:prstDash val="solid"/>
                </a:ln>
                <a:solidFill>
                  <a:srgbClr val="4B4D4F"/>
                </a:solidFill>
                <a:effectLst>
                  <a:outerShdw blurRad="12700" dist="38100" dir="2700000" algn="tl" rotWithShape="0">
                    <a:srgbClr val="FFFFFF">
                      <a:lumMod val="50000"/>
                    </a:srgbClr>
                  </a:outerShdw>
                </a:effectLst>
                <a:uLnTx/>
                <a:uFillTx/>
                <a:latin typeface="黑体" panose="02010609060101010101" pitchFamily="49" charset="-122"/>
                <a:ea typeface="黑体" panose="02010609060101010101" pitchFamily="49" charset="-122"/>
                <a:cs typeface="+mn-cs"/>
              </a:rPr>
              <a:t>2017</a:t>
            </a:r>
            <a:r>
              <a:rPr kumimoji="0" lang="zh-CN" altLang="en-US" sz="3200" b="1" i="0" u="none" strike="noStrike" kern="1200" cap="none" spc="0" normalizeH="0" baseline="0" noProof="0" dirty="0">
                <a:ln w="9525">
                  <a:solidFill>
                    <a:srgbClr val="FFFFFF"/>
                  </a:solidFill>
                  <a:prstDash val="solid"/>
                </a:ln>
                <a:solidFill>
                  <a:srgbClr val="4B4D4F"/>
                </a:solidFill>
                <a:effectLst>
                  <a:outerShdw blurRad="12700" dist="38100" dir="2700000" algn="tl" rotWithShape="0">
                    <a:srgbClr val="FFFFFF">
                      <a:lumMod val="50000"/>
                    </a:srgbClr>
                  </a:outerShdw>
                </a:effectLst>
                <a:uLnTx/>
                <a:uFillTx/>
                <a:latin typeface="黑体" panose="02010609060101010101" pitchFamily="49" charset="-122"/>
                <a:ea typeface="黑体" panose="02010609060101010101" pitchFamily="49" charset="-122"/>
                <a:cs typeface="+mn-cs"/>
              </a:rPr>
              <a:t>年</a:t>
            </a:r>
            <a:r>
              <a:rPr kumimoji="0" lang="en-US" altLang="zh-CN" sz="3200" b="1" i="0" u="none" strike="noStrike" kern="1200" cap="none" spc="0" normalizeH="0" baseline="0" noProof="0" dirty="0">
                <a:ln w="9525">
                  <a:solidFill>
                    <a:srgbClr val="FFFFFF"/>
                  </a:solidFill>
                  <a:prstDash val="solid"/>
                </a:ln>
                <a:solidFill>
                  <a:srgbClr val="4B4D4F"/>
                </a:solidFill>
                <a:effectLst>
                  <a:outerShdw blurRad="12700" dist="38100" dir="2700000" algn="tl" rotWithShape="0">
                    <a:srgbClr val="FFFFFF">
                      <a:lumMod val="50000"/>
                    </a:srgbClr>
                  </a:outerShdw>
                </a:effectLst>
                <a:uLnTx/>
                <a:uFillTx/>
                <a:latin typeface="黑体" panose="02010609060101010101" pitchFamily="49" charset="-122"/>
                <a:ea typeface="黑体" panose="02010609060101010101" pitchFamily="49" charset="-122"/>
                <a:cs typeface="+mn-cs"/>
              </a:rPr>
              <a:t>3</a:t>
            </a:r>
            <a:r>
              <a:rPr kumimoji="0" lang="zh-CN" altLang="en-US" sz="3200" b="1" i="0" u="none" strike="noStrike" kern="1200" cap="none" spc="0" normalizeH="0" baseline="0" noProof="0" dirty="0">
                <a:ln w="9525">
                  <a:solidFill>
                    <a:srgbClr val="FFFFFF"/>
                  </a:solidFill>
                  <a:prstDash val="solid"/>
                </a:ln>
                <a:solidFill>
                  <a:srgbClr val="4B4D4F"/>
                </a:solidFill>
                <a:effectLst>
                  <a:outerShdw blurRad="12700" dist="38100" dir="2700000" algn="tl" rotWithShape="0">
                    <a:srgbClr val="FFFFFF">
                      <a:lumMod val="50000"/>
                    </a:srgbClr>
                  </a:outerShdw>
                </a:effectLst>
                <a:uLnTx/>
                <a:uFillTx/>
                <a:latin typeface="黑体" panose="02010609060101010101" pitchFamily="49" charset="-122"/>
                <a:ea typeface="黑体" panose="02010609060101010101" pitchFamily="49" charset="-122"/>
                <a:cs typeface="+mn-cs"/>
              </a:rPr>
              <a:t>月出版</a:t>
            </a:r>
          </a:p>
        </p:txBody>
      </p:sp>
    </p:spTree>
    <p:extLst>
      <p:ext uri="{BB962C8B-B14F-4D97-AF65-F5344CB8AC3E}">
        <p14:creationId xmlns:p14="http://schemas.microsoft.com/office/powerpoint/2010/main" xmlns="" val="3286831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任意多边形 3"/>
          <p:cNvSpPr/>
          <p:nvPr>
            <p:custDataLst>
              <p:tags r:id="rId2"/>
            </p:custDataLst>
          </p:nvPr>
        </p:nvSpPr>
        <p:spPr bwMode="auto">
          <a:xfrm>
            <a:off x="818340" y="1781309"/>
            <a:ext cx="3941613" cy="2110100"/>
          </a:xfrm>
          <a:custGeom>
            <a:avLst/>
            <a:gdLst>
              <a:gd name="T0" fmla="*/ 0 w 3263900"/>
              <a:gd name="T1" fmla="*/ 1778000 h 1778000"/>
              <a:gd name="T2" fmla="*/ 2070100 w 3263900"/>
              <a:gd name="T3" fmla="*/ 1016000 h 1778000"/>
              <a:gd name="T4" fmla="*/ 3263900 w 3263900"/>
              <a:gd name="T5" fmla="*/ 0 h 1778000"/>
            </a:gdLst>
            <a:ahLst/>
            <a:cxnLst>
              <a:cxn ang="0">
                <a:pos x="T0" y="T1"/>
              </a:cxn>
              <a:cxn ang="0">
                <a:pos x="T2" y="T3"/>
              </a:cxn>
              <a:cxn ang="0">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12700" cap="flat" cmpd="sng">
            <a:solidFill>
              <a:schemeClr val="accent1"/>
            </a:solidFill>
            <a:round/>
          </a:ln>
          <a:extLst>
            <a:ext uri="{909E8E84-426E-40DD-AFC4-6F175D3DCCD1}">
              <a14:hiddenFill xmlns:a14="http://schemas.microsoft.com/office/drawing/2010/main" xmlns="">
                <a:solidFill>
                  <a:srgbClr val="FFFFFF"/>
                </a:solidFill>
              </a14:hiddenFill>
            </a:ext>
          </a:extLst>
        </p:spPr>
        <p:txBody>
          <a:bodyPr anchor="ctr">
            <a:normAutofit/>
          </a:bodyPr>
          <a:lstStyle/>
          <a:p>
            <a:endParaRPr lang="zh-CN" altLang="en-US">
              <a:latin typeface="+mn-lt"/>
              <a:ea typeface="+mn-ea"/>
            </a:endParaRPr>
          </a:p>
        </p:txBody>
      </p:sp>
      <p:sp>
        <p:nvSpPr>
          <p:cNvPr id="17411" name="任意多边形 4"/>
          <p:cNvSpPr/>
          <p:nvPr>
            <p:custDataLst>
              <p:tags r:id="rId3"/>
            </p:custDataLst>
          </p:nvPr>
        </p:nvSpPr>
        <p:spPr bwMode="auto">
          <a:xfrm>
            <a:off x="818342" y="2560222"/>
            <a:ext cx="4139428" cy="1331185"/>
          </a:xfrm>
          <a:custGeom>
            <a:avLst/>
            <a:gdLst>
              <a:gd name="T0" fmla="*/ 0 w 4203700"/>
              <a:gd name="T1" fmla="*/ 939800 h 939800"/>
              <a:gd name="T2" fmla="*/ 2387600 w 4203700"/>
              <a:gd name="T3" fmla="*/ 622300 h 939800"/>
              <a:gd name="T4" fmla="*/ 4203700 w 4203700"/>
              <a:gd name="T5" fmla="*/ 0 h 939800"/>
            </a:gdLst>
            <a:ahLst/>
            <a:cxnLst>
              <a:cxn ang="0">
                <a:pos x="T0" y="T1"/>
              </a:cxn>
              <a:cxn ang="0">
                <a:pos x="T2" y="T3"/>
              </a:cxn>
              <a:cxn ang="0">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12700" cap="flat" cmpd="sng">
            <a:solidFill>
              <a:schemeClr val="accent1"/>
            </a:solidFill>
            <a:round/>
          </a:ln>
          <a:extLst>
            <a:ext uri="{909E8E84-426E-40DD-AFC4-6F175D3DCCD1}">
              <a14:hiddenFill xmlns:a14="http://schemas.microsoft.com/office/drawing/2010/main" xmlns="">
                <a:solidFill>
                  <a:srgbClr val="FFFFFF"/>
                </a:solidFill>
              </a14:hiddenFill>
            </a:ext>
          </a:extLst>
        </p:spPr>
        <p:txBody>
          <a:bodyPr anchor="ctr">
            <a:normAutofit/>
          </a:bodyPr>
          <a:lstStyle/>
          <a:p>
            <a:endParaRPr lang="zh-CN" altLang="en-US">
              <a:latin typeface="+mn-lt"/>
              <a:ea typeface="+mn-ea"/>
            </a:endParaRPr>
          </a:p>
        </p:txBody>
      </p:sp>
      <p:sp>
        <p:nvSpPr>
          <p:cNvPr id="17412" name="任意多边形 8"/>
          <p:cNvSpPr/>
          <p:nvPr>
            <p:custDataLst>
              <p:tags r:id="rId4"/>
            </p:custDataLst>
          </p:nvPr>
        </p:nvSpPr>
        <p:spPr bwMode="auto">
          <a:xfrm flipV="1">
            <a:off x="889898" y="3313387"/>
            <a:ext cx="4139429" cy="563707"/>
          </a:xfrm>
          <a:custGeom>
            <a:avLst/>
            <a:gdLst>
              <a:gd name="T0" fmla="*/ 0 w 4152900"/>
              <a:gd name="T1" fmla="*/ 0 h 685800"/>
              <a:gd name="T2" fmla="*/ 2959100 w 4152900"/>
              <a:gd name="T3" fmla="*/ 368300 h 685800"/>
              <a:gd name="T4" fmla="*/ 4152900 w 4152900"/>
              <a:gd name="T5" fmla="*/ 685800 h 685800"/>
            </a:gdLst>
            <a:ahLst/>
            <a:cxnLst>
              <a:cxn ang="0">
                <a:pos x="T0" y="T1"/>
              </a:cxn>
              <a:cxn ang="0">
                <a:pos x="T2" y="T3"/>
              </a:cxn>
              <a:cxn ang="0">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12700" cap="flat" cmpd="sng">
            <a:solidFill>
              <a:schemeClr val="accent1"/>
            </a:solidFill>
            <a:round/>
          </a:ln>
          <a:extLst>
            <a:ext uri="{909E8E84-426E-40DD-AFC4-6F175D3DCCD1}">
              <a14:hiddenFill xmlns:a14="http://schemas.microsoft.com/office/drawing/2010/main" xmlns="">
                <a:solidFill>
                  <a:srgbClr val="FFFFFF"/>
                </a:solidFill>
              </a14:hiddenFill>
            </a:ext>
          </a:extLst>
        </p:spPr>
        <p:txBody>
          <a:bodyPr anchor="ctr">
            <a:normAutofit/>
          </a:bodyPr>
          <a:lstStyle/>
          <a:p>
            <a:endParaRPr lang="zh-CN" altLang="en-US" dirty="0">
              <a:latin typeface="+mn-lt"/>
              <a:ea typeface="+mn-ea"/>
            </a:endParaRPr>
          </a:p>
        </p:txBody>
      </p:sp>
      <p:sp>
        <p:nvSpPr>
          <p:cNvPr id="17413" name="任意多边形 9"/>
          <p:cNvSpPr/>
          <p:nvPr>
            <p:custDataLst>
              <p:tags r:id="rId5"/>
            </p:custDataLst>
          </p:nvPr>
        </p:nvSpPr>
        <p:spPr bwMode="auto">
          <a:xfrm>
            <a:off x="832652" y="3877096"/>
            <a:ext cx="4399720" cy="236114"/>
          </a:xfrm>
          <a:custGeom>
            <a:avLst/>
            <a:gdLst>
              <a:gd name="T0" fmla="*/ 0 w 3251200"/>
              <a:gd name="T1" fmla="*/ 0 h 1536700"/>
              <a:gd name="T2" fmla="*/ 2235200 w 3251200"/>
              <a:gd name="T3" fmla="*/ 787400 h 1536700"/>
              <a:gd name="T4" fmla="*/ 3251200 w 3251200"/>
              <a:gd name="T5" fmla="*/ 1536700 h 1536700"/>
            </a:gdLst>
            <a:ahLst/>
            <a:cxnLst>
              <a:cxn ang="0">
                <a:pos x="T0" y="T1"/>
              </a:cxn>
              <a:cxn ang="0">
                <a:pos x="T2" y="T3"/>
              </a:cxn>
              <a:cxn ang="0">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12700" cap="flat" cmpd="sng">
            <a:solidFill>
              <a:schemeClr val="accent1"/>
            </a:solidFill>
            <a:round/>
          </a:ln>
          <a:extLst>
            <a:ext uri="{909E8E84-426E-40DD-AFC4-6F175D3DCCD1}">
              <a14:hiddenFill xmlns:a14="http://schemas.microsoft.com/office/drawing/2010/main" xmlns="">
                <a:solidFill>
                  <a:srgbClr val="FFFFFF"/>
                </a:solidFill>
              </a14:hiddenFill>
            </a:ext>
          </a:extLst>
        </p:spPr>
        <p:txBody>
          <a:bodyPr anchor="ctr">
            <a:normAutofit fontScale="62500" lnSpcReduction="20000"/>
          </a:bodyPr>
          <a:lstStyle/>
          <a:p>
            <a:endParaRPr lang="zh-CN" altLang="en-US">
              <a:latin typeface="+mn-lt"/>
              <a:ea typeface="+mn-ea"/>
            </a:endParaRPr>
          </a:p>
        </p:txBody>
      </p:sp>
      <p:sp>
        <p:nvSpPr>
          <p:cNvPr id="17414" name="文本框 39"/>
          <p:cNvSpPr txBox="1">
            <a:spLocks noChangeArrowheads="1"/>
          </p:cNvSpPr>
          <p:nvPr>
            <p:custDataLst>
              <p:tags r:id="rId6"/>
            </p:custDataLst>
          </p:nvPr>
        </p:nvSpPr>
        <p:spPr bwMode="auto">
          <a:xfrm>
            <a:off x="5519806" y="1343215"/>
            <a:ext cx="4774556" cy="416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spcBef>
                <a:spcPct val="0"/>
              </a:spcBef>
              <a:buClrTx/>
              <a:buSzTx/>
              <a:buNone/>
            </a:pPr>
            <a:r>
              <a:rPr lang="zh-CN" altLang="zh-CN" sz="2400" dirty="0">
                <a:solidFill>
                  <a:schemeClr val="accent1"/>
                </a:solidFill>
                <a:latin typeface="+mn-lt"/>
                <a:ea typeface="+mn-ea"/>
              </a:rPr>
              <a:t>基本概念</a:t>
            </a:r>
          </a:p>
        </p:txBody>
      </p:sp>
      <p:sp>
        <p:nvSpPr>
          <p:cNvPr id="17415" name="文本框 40"/>
          <p:cNvSpPr txBox="1">
            <a:spLocks noChangeArrowheads="1"/>
          </p:cNvSpPr>
          <p:nvPr>
            <p:custDataLst>
              <p:tags r:id="rId7"/>
            </p:custDataLst>
          </p:nvPr>
        </p:nvSpPr>
        <p:spPr bwMode="auto">
          <a:xfrm>
            <a:off x="5711825" y="2015875"/>
            <a:ext cx="4349751" cy="416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spcBef>
                <a:spcPct val="0"/>
              </a:spcBef>
              <a:buClrTx/>
              <a:buSzTx/>
              <a:buNone/>
            </a:pPr>
            <a:r>
              <a:rPr lang="zh-CN" altLang="zh-CN" sz="2400" dirty="0">
                <a:solidFill>
                  <a:schemeClr val="accent1"/>
                </a:solidFill>
                <a:latin typeface="+mn-lt"/>
                <a:ea typeface="+mn-ea"/>
              </a:rPr>
              <a:t>科技工作者应遵守的学术规范</a:t>
            </a:r>
          </a:p>
        </p:txBody>
      </p:sp>
      <p:sp>
        <p:nvSpPr>
          <p:cNvPr id="17416" name="文本框 42"/>
          <p:cNvSpPr txBox="1">
            <a:spLocks noChangeArrowheads="1"/>
          </p:cNvSpPr>
          <p:nvPr>
            <p:custDataLst>
              <p:tags r:id="rId8"/>
            </p:custDataLst>
          </p:nvPr>
        </p:nvSpPr>
        <p:spPr bwMode="auto">
          <a:xfrm>
            <a:off x="5942822" y="2933704"/>
            <a:ext cx="4351540" cy="416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spcBef>
                <a:spcPct val="0"/>
              </a:spcBef>
              <a:buClrTx/>
              <a:buSzTx/>
              <a:buNone/>
            </a:pPr>
            <a:r>
              <a:rPr lang="zh-CN" altLang="zh-CN" sz="2400" dirty="0">
                <a:solidFill>
                  <a:schemeClr val="accent1"/>
                </a:solidFill>
                <a:latin typeface="+mn-lt"/>
                <a:ea typeface="+mn-ea"/>
              </a:rPr>
              <a:t>学术规范中的相关规定</a:t>
            </a:r>
          </a:p>
        </p:txBody>
      </p:sp>
      <p:sp>
        <p:nvSpPr>
          <p:cNvPr id="17417" name="文本框 43"/>
          <p:cNvSpPr txBox="1">
            <a:spLocks noChangeArrowheads="1"/>
          </p:cNvSpPr>
          <p:nvPr>
            <p:custDataLst>
              <p:tags r:id="rId9"/>
            </p:custDataLst>
          </p:nvPr>
        </p:nvSpPr>
        <p:spPr bwMode="auto">
          <a:xfrm>
            <a:off x="6170246" y="3831603"/>
            <a:ext cx="5007211" cy="413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spcBef>
                <a:spcPct val="0"/>
              </a:spcBef>
              <a:buClrTx/>
              <a:buSzTx/>
              <a:buNone/>
            </a:pPr>
            <a:r>
              <a:rPr lang="zh-CN" altLang="zh-CN" sz="2400" dirty="0">
                <a:solidFill>
                  <a:schemeClr val="accent1"/>
                </a:solidFill>
                <a:latin typeface="+mn-lt"/>
                <a:ea typeface="+mn-ea"/>
              </a:rPr>
              <a:t>学术不端行为的界定</a:t>
            </a:r>
          </a:p>
        </p:txBody>
      </p:sp>
      <p:sp>
        <p:nvSpPr>
          <p:cNvPr id="17418" name="椭圆 32"/>
          <p:cNvSpPr>
            <a:spLocks noChangeArrowheads="1"/>
          </p:cNvSpPr>
          <p:nvPr>
            <p:custDataLst>
              <p:tags r:id="rId10"/>
            </p:custDataLst>
          </p:nvPr>
        </p:nvSpPr>
        <p:spPr bwMode="auto">
          <a:xfrm>
            <a:off x="4498792" y="1174764"/>
            <a:ext cx="936625" cy="75311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lIns="0" tIns="0" rIns="0" bIns="0" anchor="ctr">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r>
              <a:rPr lang="zh-CN" altLang="en-US" sz="2400" dirty="0">
                <a:solidFill>
                  <a:schemeClr val="bg1"/>
                </a:solidFill>
                <a:latin typeface="+mn-lt"/>
                <a:ea typeface="+mn-ea"/>
              </a:rPr>
              <a:t>（一）</a:t>
            </a:r>
          </a:p>
        </p:txBody>
      </p:sp>
      <p:sp>
        <p:nvSpPr>
          <p:cNvPr id="17419" name="椭圆 33"/>
          <p:cNvSpPr>
            <a:spLocks noChangeArrowheads="1"/>
          </p:cNvSpPr>
          <p:nvPr>
            <p:custDataLst>
              <p:tags r:id="rId11"/>
            </p:custDataLst>
          </p:nvPr>
        </p:nvSpPr>
        <p:spPr bwMode="auto">
          <a:xfrm>
            <a:off x="4831511" y="1969951"/>
            <a:ext cx="880314" cy="753166"/>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lIns="0" tIns="0" rIns="0" bIns="0" anchor="ctr">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r>
              <a:rPr lang="zh-CN" altLang="en-US" sz="2400" dirty="0">
                <a:solidFill>
                  <a:schemeClr val="bg1"/>
                </a:solidFill>
                <a:latin typeface="+mn-lt"/>
                <a:ea typeface="+mn-ea"/>
              </a:rPr>
              <a:t>（二）</a:t>
            </a:r>
          </a:p>
        </p:txBody>
      </p:sp>
      <p:sp>
        <p:nvSpPr>
          <p:cNvPr id="17420" name="椭圆 35"/>
          <p:cNvSpPr>
            <a:spLocks noChangeArrowheads="1"/>
          </p:cNvSpPr>
          <p:nvPr>
            <p:custDataLst>
              <p:tags r:id="rId12"/>
            </p:custDataLst>
          </p:nvPr>
        </p:nvSpPr>
        <p:spPr bwMode="auto">
          <a:xfrm>
            <a:off x="5066087" y="2823876"/>
            <a:ext cx="876735" cy="75495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lIns="0" tIns="0" rIns="0" bIns="0" anchor="ctr">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r>
              <a:rPr lang="zh-CN" altLang="en-US" sz="2400" dirty="0">
                <a:solidFill>
                  <a:schemeClr val="bg1"/>
                </a:solidFill>
                <a:latin typeface="+mn-lt"/>
                <a:ea typeface="+mn-ea"/>
              </a:rPr>
              <a:t>（三）</a:t>
            </a:r>
          </a:p>
        </p:txBody>
      </p:sp>
      <p:sp>
        <p:nvSpPr>
          <p:cNvPr id="17421" name="椭圆 38"/>
          <p:cNvSpPr>
            <a:spLocks noChangeArrowheads="1"/>
          </p:cNvSpPr>
          <p:nvPr>
            <p:custDataLst>
              <p:tags r:id="rId13"/>
            </p:custDataLst>
          </p:nvPr>
        </p:nvSpPr>
        <p:spPr bwMode="auto">
          <a:xfrm>
            <a:off x="5232372" y="3662832"/>
            <a:ext cx="914117" cy="753166"/>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lIns="0" tIns="0" rIns="0" bIns="0" anchor="ctr">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r>
              <a:rPr lang="zh-CN" altLang="en-US" sz="2400" dirty="0">
                <a:solidFill>
                  <a:schemeClr val="bg1"/>
                </a:solidFill>
                <a:latin typeface="+mn-lt"/>
                <a:ea typeface="+mn-ea"/>
              </a:rPr>
              <a:t>（四）</a:t>
            </a:r>
          </a:p>
        </p:txBody>
      </p:sp>
      <p:sp>
        <p:nvSpPr>
          <p:cNvPr id="17423" name="标题 10"/>
          <p:cNvSpPr>
            <a:spLocks noGrp="1"/>
          </p:cNvSpPr>
          <p:nvPr>
            <p:ph type="title" idx="4294967295"/>
            <p:custDataLst>
              <p:tags r:id="rId14"/>
            </p:custDataLst>
          </p:nvPr>
        </p:nvSpPr>
        <p:spPr>
          <a:xfrm>
            <a:off x="184150" y="782955"/>
            <a:ext cx="11055350" cy="700088"/>
          </a:xfrm>
        </p:spPr>
        <p:txBody>
          <a:bodyPr>
            <a:noAutofit/>
          </a:bodyPr>
          <a:lstStyle/>
          <a:p>
            <a:pPr algn="ctr"/>
            <a:r>
              <a:rPr lang="zh-CN" altLang="en-US" dirty="0">
                <a:solidFill>
                  <a:schemeClr val="tx1"/>
                </a:solidFill>
                <a:latin typeface="黑体" panose="02010609060101010101" pitchFamily="49" charset="-122"/>
                <a:ea typeface="黑体" panose="02010609060101010101" pitchFamily="49" charset="-122"/>
                <a:sym typeface="+mn-ea"/>
              </a:rPr>
              <a:t>高等学校科学技术学术规范指南</a:t>
            </a:r>
            <a:r>
              <a:rPr lang="zh-CN" altLang="en-US" dirty="0">
                <a:solidFill>
                  <a:schemeClr val="tx1"/>
                </a:solidFill>
                <a:latin typeface="黑体" panose="02010609060101010101" pitchFamily="49" charset="-122"/>
                <a:ea typeface="黑体" panose="02010609060101010101" pitchFamily="49" charset="-122"/>
              </a:rPr>
              <a:t/>
            </a:r>
            <a:br>
              <a:rPr lang="zh-CN" altLang="en-US" dirty="0">
                <a:solidFill>
                  <a:schemeClr val="tx1"/>
                </a:solidFill>
                <a:latin typeface="黑体" panose="02010609060101010101" pitchFamily="49" charset="-122"/>
                <a:ea typeface="黑体" panose="02010609060101010101" pitchFamily="49" charset="-122"/>
              </a:rPr>
            </a:br>
            <a:endParaRPr lang="zh-CN" altLang="zh-CN" dirty="0">
              <a:solidFill>
                <a:schemeClr val="tx1"/>
              </a:solidFill>
              <a:latin typeface="黑体" panose="02010609060101010101" pitchFamily="49" charset="-122"/>
              <a:ea typeface="黑体" panose="02010609060101010101" pitchFamily="49" charset="-122"/>
            </a:endParaRPr>
          </a:p>
        </p:txBody>
      </p:sp>
      <p:sp>
        <p:nvSpPr>
          <p:cNvPr id="18" name="任意多边形 52"/>
          <p:cNvSpPr>
            <a:spLocks noChangeArrowheads="1"/>
          </p:cNvSpPr>
          <p:nvPr>
            <p:custDataLst>
              <p:tags r:id="rId15"/>
            </p:custDataLst>
          </p:nvPr>
        </p:nvSpPr>
        <p:spPr bwMode="auto">
          <a:xfrm>
            <a:off x="295974" y="2964916"/>
            <a:ext cx="1266402" cy="1830275"/>
          </a:xfrm>
          <a:custGeom>
            <a:avLst/>
            <a:gdLst>
              <a:gd name="T0" fmla="*/ 273082 w 1159484"/>
              <a:gd name="T1" fmla="*/ 1430 h 1674380"/>
              <a:gd name="T2" fmla="*/ 987290 w 1159484"/>
              <a:gd name="T3" fmla="*/ 329381 h 1674380"/>
              <a:gd name="T4" fmla="*/ 984658 w 1159484"/>
              <a:gd name="T5" fmla="*/ 1348867 h 1674380"/>
              <a:gd name="T6" fmla="*/ 0 w 1159484"/>
              <a:gd name="T7" fmla="*/ 1610184 h 1674380"/>
              <a:gd name="T8" fmla="*/ 3995 w 1159484"/>
              <a:gd name="T9" fmla="*/ 62973 h 1674380"/>
              <a:gd name="T10" fmla="*/ 273082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chemeClr val="accent1"/>
          </a:solidFill>
          <a:ln>
            <a:noFill/>
          </a:ln>
        </p:spPr>
        <p:txBody>
          <a:bodyPr lIns="0" tIns="0" rIns="72000" bIns="0" anchor="ctr">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a:spcBef>
                <a:spcPct val="0"/>
              </a:spcBef>
              <a:buClrTx/>
              <a:buSzTx/>
              <a:buNone/>
            </a:pPr>
            <a:r>
              <a:rPr lang="zh-CN" altLang="en-US" sz="2400" dirty="0">
                <a:solidFill>
                  <a:schemeClr val="bg1"/>
                </a:solidFill>
                <a:latin typeface="+mj-lt"/>
                <a:ea typeface="+mj-ea"/>
                <a:cs typeface="+mj-cs"/>
              </a:rPr>
              <a:t>目 录</a:t>
            </a:r>
          </a:p>
        </p:txBody>
      </p:sp>
      <p:sp>
        <p:nvSpPr>
          <p:cNvPr id="16" name="任意多边形 8">
            <a:extLst>
              <a:ext uri="{FF2B5EF4-FFF2-40B4-BE49-F238E27FC236}">
                <a16:creationId xmlns:a16="http://schemas.microsoft.com/office/drawing/2014/main" xmlns="" id="{3278CAF4-BDCA-4A7D-B311-A2314F294283}"/>
              </a:ext>
            </a:extLst>
          </p:cNvPr>
          <p:cNvSpPr/>
          <p:nvPr>
            <p:custDataLst>
              <p:tags r:id="rId16"/>
            </p:custDataLst>
          </p:nvPr>
        </p:nvSpPr>
        <p:spPr bwMode="auto">
          <a:xfrm>
            <a:off x="1057456" y="3948950"/>
            <a:ext cx="4377961" cy="923442"/>
          </a:xfrm>
          <a:custGeom>
            <a:avLst/>
            <a:gdLst>
              <a:gd name="T0" fmla="*/ 0 w 4152900"/>
              <a:gd name="T1" fmla="*/ 0 h 685800"/>
              <a:gd name="T2" fmla="*/ 2959100 w 4152900"/>
              <a:gd name="T3" fmla="*/ 368300 h 685800"/>
              <a:gd name="T4" fmla="*/ 4152900 w 4152900"/>
              <a:gd name="T5" fmla="*/ 685800 h 685800"/>
            </a:gdLst>
            <a:ahLst/>
            <a:cxnLst>
              <a:cxn ang="0">
                <a:pos x="T0" y="T1"/>
              </a:cxn>
              <a:cxn ang="0">
                <a:pos x="T2" y="T3"/>
              </a:cxn>
              <a:cxn ang="0">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12700" cap="flat" cmpd="sng">
            <a:solidFill>
              <a:schemeClr val="accent1"/>
            </a:solidFill>
            <a:round/>
          </a:ln>
          <a:extLst>
            <a:ext uri="{909E8E84-426E-40DD-AFC4-6F175D3DCCD1}">
              <a14:hiddenFill xmlns:a14="http://schemas.microsoft.com/office/drawing/2010/main" xmlns="">
                <a:solidFill>
                  <a:srgbClr val="FFFFFF"/>
                </a:solidFill>
              </a14:hiddenFill>
            </a:ext>
          </a:extLst>
        </p:spPr>
        <p:txBody>
          <a:bodyPr anchor="ctr">
            <a:normAutofit/>
          </a:bodyPr>
          <a:lstStyle/>
          <a:p>
            <a:endParaRPr lang="zh-CN" altLang="en-US">
              <a:latin typeface="+mn-lt"/>
              <a:ea typeface="+mn-ea"/>
            </a:endParaRPr>
          </a:p>
        </p:txBody>
      </p:sp>
      <p:sp>
        <p:nvSpPr>
          <p:cNvPr id="17" name="任意多边形 9">
            <a:extLst>
              <a:ext uri="{FF2B5EF4-FFF2-40B4-BE49-F238E27FC236}">
                <a16:creationId xmlns:a16="http://schemas.microsoft.com/office/drawing/2014/main" xmlns="" id="{AC0F22CE-49EF-44B0-8FF0-633FED294059}"/>
              </a:ext>
            </a:extLst>
          </p:cNvPr>
          <p:cNvSpPr/>
          <p:nvPr>
            <p:custDataLst>
              <p:tags r:id="rId17"/>
            </p:custDataLst>
          </p:nvPr>
        </p:nvSpPr>
        <p:spPr bwMode="auto">
          <a:xfrm>
            <a:off x="1456245" y="4091358"/>
            <a:ext cx="3919690" cy="1616013"/>
          </a:xfrm>
          <a:custGeom>
            <a:avLst/>
            <a:gdLst>
              <a:gd name="T0" fmla="*/ 0 w 3251200"/>
              <a:gd name="T1" fmla="*/ 0 h 1536700"/>
              <a:gd name="T2" fmla="*/ 2235200 w 3251200"/>
              <a:gd name="T3" fmla="*/ 787400 h 1536700"/>
              <a:gd name="T4" fmla="*/ 3251200 w 3251200"/>
              <a:gd name="T5" fmla="*/ 1536700 h 1536700"/>
            </a:gdLst>
            <a:ahLst/>
            <a:cxnLst>
              <a:cxn ang="0">
                <a:pos x="T0" y="T1"/>
              </a:cxn>
              <a:cxn ang="0">
                <a:pos x="T2" y="T3"/>
              </a:cxn>
              <a:cxn ang="0">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12700" cap="flat" cmpd="sng">
            <a:solidFill>
              <a:schemeClr val="accent1"/>
            </a:solidFill>
            <a:round/>
          </a:ln>
          <a:extLst>
            <a:ext uri="{909E8E84-426E-40DD-AFC4-6F175D3DCCD1}">
              <a14:hiddenFill xmlns:a14="http://schemas.microsoft.com/office/drawing/2010/main" xmlns="">
                <a:solidFill>
                  <a:srgbClr val="FFFFFF"/>
                </a:solidFill>
              </a14:hiddenFill>
            </a:ext>
          </a:extLst>
        </p:spPr>
        <p:txBody>
          <a:bodyPr anchor="ctr">
            <a:normAutofit/>
          </a:bodyPr>
          <a:lstStyle/>
          <a:p>
            <a:endParaRPr lang="zh-CN" altLang="en-US">
              <a:latin typeface="+mn-lt"/>
              <a:ea typeface="+mn-ea"/>
            </a:endParaRPr>
          </a:p>
        </p:txBody>
      </p:sp>
      <p:sp>
        <p:nvSpPr>
          <p:cNvPr id="19" name="椭圆 38">
            <a:extLst>
              <a:ext uri="{FF2B5EF4-FFF2-40B4-BE49-F238E27FC236}">
                <a16:creationId xmlns:a16="http://schemas.microsoft.com/office/drawing/2014/main" xmlns="" id="{04C1D2F0-265A-4463-B677-B52F66AF00C9}"/>
              </a:ext>
            </a:extLst>
          </p:cNvPr>
          <p:cNvSpPr>
            <a:spLocks noChangeArrowheads="1"/>
          </p:cNvSpPr>
          <p:nvPr>
            <p:custDataLst>
              <p:tags r:id="rId18"/>
            </p:custDataLst>
          </p:nvPr>
        </p:nvSpPr>
        <p:spPr bwMode="auto">
          <a:xfrm>
            <a:off x="5375935" y="4550100"/>
            <a:ext cx="914117" cy="753166"/>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lIns="0" tIns="0" rIns="0" bIns="0" anchor="ctr">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r>
              <a:rPr lang="zh-CN" altLang="en-US" sz="2400" dirty="0">
                <a:solidFill>
                  <a:schemeClr val="bg1"/>
                </a:solidFill>
                <a:latin typeface="+mn-lt"/>
                <a:ea typeface="+mn-ea"/>
              </a:rPr>
              <a:t>（五）</a:t>
            </a:r>
          </a:p>
        </p:txBody>
      </p:sp>
      <p:sp>
        <p:nvSpPr>
          <p:cNvPr id="20" name="椭圆 38">
            <a:extLst>
              <a:ext uri="{FF2B5EF4-FFF2-40B4-BE49-F238E27FC236}">
                <a16:creationId xmlns:a16="http://schemas.microsoft.com/office/drawing/2014/main" xmlns="" id="{9933EA92-DB31-4471-8BAC-14055C2D9209}"/>
              </a:ext>
            </a:extLst>
          </p:cNvPr>
          <p:cNvSpPr>
            <a:spLocks noChangeArrowheads="1"/>
          </p:cNvSpPr>
          <p:nvPr>
            <p:custDataLst>
              <p:tags r:id="rId19"/>
            </p:custDataLst>
          </p:nvPr>
        </p:nvSpPr>
        <p:spPr bwMode="auto">
          <a:xfrm>
            <a:off x="5310840" y="5411296"/>
            <a:ext cx="914117" cy="753166"/>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lIns="0" tIns="0" rIns="0" bIns="0" anchor="ctr">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r>
              <a:rPr lang="zh-CN" altLang="en-US" sz="2400" dirty="0">
                <a:solidFill>
                  <a:schemeClr val="bg1"/>
                </a:solidFill>
                <a:latin typeface="+mn-lt"/>
                <a:ea typeface="+mn-ea"/>
              </a:rPr>
              <a:t>（六）</a:t>
            </a:r>
          </a:p>
        </p:txBody>
      </p:sp>
      <p:sp>
        <p:nvSpPr>
          <p:cNvPr id="21" name="文本框 43">
            <a:extLst>
              <a:ext uri="{FF2B5EF4-FFF2-40B4-BE49-F238E27FC236}">
                <a16:creationId xmlns:a16="http://schemas.microsoft.com/office/drawing/2014/main" xmlns="" id="{93F215D6-687A-4955-9334-AF016EAEDDBA}"/>
              </a:ext>
            </a:extLst>
          </p:cNvPr>
          <p:cNvSpPr txBox="1">
            <a:spLocks noChangeArrowheads="1"/>
          </p:cNvSpPr>
          <p:nvPr>
            <p:custDataLst>
              <p:tags r:id="rId20"/>
            </p:custDataLst>
          </p:nvPr>
        </p:nvSpPr>
        <p:spPr bwMode="auto">
          <a:xfrm>
            <a:off x="6290052" y="4720054"/>
            <a:ext cx="5147817" cy="413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spcBef>
                <a:spcPct val="0"/>
              </a:spcBef>
              <a:buClrTx/>
              <a:buSzTx/>
              <a:buNone/>
            </a:pPr>
            <a:r>
              <a:rPr lang="zh-CN" altLang="zh-CN" sz="2400" dirty="0">
                <a:solidFill>
                  <a:schemeClr val="accent1"/>
                </a:solidFill>
                <a:latin typeface="+mn-lt"/>
                <a:ea typeface="+mn-ea"/>
              </a:rPr>
              <a:t>学术不端行为的</a:t>
            </a:r>
            <a:r>
              <a:rPr lang="zh-CN" altLang="en-US" sz="2400" dirty="0">
                <a:solidFill>
                  <a:schemeClr val="accent1"/>
                </a:solidFill>
                <a:latin typeface="+mn-lt"/>
                <a:ea typeface="+mn-ea"/>
              </a:rPr>
              <a:t>社会与个人因素分析</a:t>
            </a:r>
            <a:endParaRPr lang="zh-CN" altLang="zh-CN" sz="2400" dirty="0">
              <a:solidFill>
                <a:schemeClr val="accent1"/>
              </a:solidFill>
              <a:latin typeface="+mn-lt"/>
              <a:ea typeface="+mn-ea"/>
            </a:endParaRPr>
          </a:p>
        </p:txBody>
      </p:sp>
      <p:sp>
        <p:nvSpPr>
          <p:cNvPr id="22" name="文本框 43">
            <a:extLst>
              <a:ext uri="{FF2B5EF4-FFF2-40B4-BE49-F238E27FC236}">
                <a16:creationId xmlns:a16="http://schemas.microsoft.com/office/drawing/2014/main" xmlns="" id="{EC7596EF-6846-4063-8448-C4F9675ADCA5}"/>
              </a:ext>
            </a:extLst>
          </p:cNvPr>
          <p:cNvSpPr txBox="1">
            <a:spLocks noChangeArrowheads="1"/>
          </p:cNvSpPr>
          <p:nvPr>
            <p:custDataLst>
              <p:tags r:id="rId21"/>
            </p:custDataLst>
          </p:nvPr>
        </p:nvSpPr>
        <p:spPr bwMode="auto">
          <a:xfrm>
            <a:off x="6430658" y="5581250"/>
            <a:ext cx="5007211" cy="413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spcBef>
                <a:spcPct val="0"/>
              </a:spcBef>
              <a:buClrTx/>
              <a:buSzTx/>
              <a:buNone/>
            </a:pPr>
            <a:r>
              <a:rPr lang="zh-CN" altLang="zh-CN" sz="2400" dirty="0">
                <a:solidFill>
                  <a:schemeClr val="accent1"/>
                </a:solidFill>
                <a:latin typeface="+mn-lt"/>
                <a:ea typeface="+mn-ea"/>
              </a:rPr>
              <a:t>学术不端行为</a:t>
            </a:r>
            <a:r>
              <a:rPr lang="zh-CN" altLang="en-US" sz="2400" dirty="0">
                <a:solidFill>
                  <a:schemeClr val="accent1"/>
                </a:solidFill>
                <a:latin typeface="+mn-lt"/>
                <a:ea typeface="+mn-ea"/>
              </a:rPr>
              <a:t>案例剖析</a:t>
            </a:r>
            <a:endParaRPr lang="zh-CN" altLang="zh-CN" sz="2400" dirty="0">
              <a:solidFill>
                <a:schemeClr val="accent1"/>
              </a:solidFill>
              <a:latin typeface="+mn-lt"/>
              <a:ea typeface="+mn-ea"/>
            </a:endParaRPr>
          </a:p>
        </p:txBody>
      </p:sp>
    </p:spTree>
    <p:custDataLst>
      <p:tags r:id="rId1"/>
    </p:custData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284937"/>
            <a:ext cx="9595262" cy="457200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学术共同体</a:t>
            </a:r>
            <a:r>
              <a:rPr lang="en-US" altLang="zh-CN" sz="2800" dirty="0">
                <a:solidFill>
                  <a:srgbClr val="4B4D4F"/>
                </a:solidFill>
                <a:latin typeface="微软雅黑" panose="020B0503020204020204" charset="-122"/>
                <a:ea typeface="微软雅黑" panose="020B0503020204020204" charset="-122"/>
              </a:rPr>
              <a:t>/</a:t>
            </a:r>
            <a:r>
              <a:rPr lang="zh-CN" altLang="en-US" sz="2800" dirty="0">
                <a:solidFill>
                  <a:srgbClr val="4B4D4F"/>
                </a:solidFill>
                <a:latin typeface="微软雅黑" panose="020B0503020204020204" charset="-122"/>
                <a:ea typeface="微软雅黑" panose="020B0503020204020204" charset="-122"/>
              </a:rPr>
              <a:t>科学共同体</a:t>
            </a:r>
          </a:p>
          <a:p>
            <a:pPr>
              <a:lnSpc>
                <a:spcPct val="150000"/>
              </a:lnSpc>
            </a:pPr>
            <a:r>
              <a:rPr lang="zh-CN" altLang="en-US" sz="2800" dirty="0">
                <a:solidFill>
                  <a:srgbClr val="4B4D4F"/>
                </a:solidFill>
                <a:latin typeface="微软雅黑" panose="020B0503020204020204" charset="-122"/>
                <a:ea typeface="微软雅黑" panose="020B0503020204020204" charset="-122"/>
              </a:rPr>
              <a:t>  （</a:t>
            </a:r>
            <a:r>
              <a:rPr lang="en-US" altLang="zh-CN" sz="2800" dirty="0">
                <a:solidFill>
                  <a:srgbClr val="4B4D4F"/>
                </a:solidFill>
                <a:latin typeface="微软雅黑" panose="020B0503020204020204" charset="-122"/>
                <a:ea typeface="微软雅黑" panose="020B0503020204020204" charset="-122"/>
              </a:rPr>
              <a:t>academic community/scientific community</a:t>
            </a:r>
            <a:r>
              <a:rPr lang="zh-CN" altLang="en-US" sz="2800" dirty="0">
                <a:solidFill>
                  <a:srgbClr val="4B4D4F"/>
                </a:solidFill>
                <a:latin typeface="微软雅黑" panose="020B0503020204020204" charset="-122"/>
                <a:ea typeface="微软雅黑" panose="020B0503020204020204" charset="-122"/>
              </a:rPr>
              <a:t>） </a:t>
            </a:r>
          </a:p>
          <a:p>
            <a:pPr>
              <a:lnSpc>
                <a:spcPct val="150000"/>
              </a:lnSpc>
            </a:pPr>
            <a:r>
              <a:rPr lang="zh-CN" altLang="en-US" sz="2400" dirty="0">
                <a:solidFill>
                  <a:srgbClr val="4B4D4F"/>
                </a:solidFill>
                <a:latin typeface="微软雅黑" panose="020B0503020204020204" charset="-122"/>
                <a:ea typeface="微软雅黑" panose="020B0503020204020204" charset="-122"/>
              </a:rPr>
              <a:t>      </a:t>
            </a:r>
            <a:r>
              <a:rPr lang="zh-CN" altLang="en-US" sz="2800" dirty="0">
                <a:solidFill>
                  <a:srgbClr val="4B4D4F"/>
                </a:solidFill>
                <a:latin typeface="微软雅黑" panose="020B0503020204020204" charset="-122"/>
                <a:ea typeface="微软雅黑" panose="020B0503020204020204" charset="-122"/>
              </a:rPr>
              <a:t>学术共同体就是</a:t>
            </a:r>
            <a:r>
              <a:rPr lang="zh-CN" altLang="en-US" sz="2800" dirty="0">
                <a:solidFill>
                  <a:srgbClr val="EA9B26">
                    <a:lumMod val="75000"/>
                  </a:srgbClr>
                </a:solidFill>
                <a:latin typeface="微软雅黑" panose="020B0503020204020204" charset="-122"/>
                <a:ea typeface="微软雅黑" panose="020B0503020204020204" charset="-122"/>
              </a:rPr>
              <a:t>一群志同道合的学者，遵守共同的道德规范，相互尊重、相互联系、相互影响，共同推动学术发展的群体。</a:t>
            </a:r>
            <a:endParaRPr lang="en-US" altLang="zh-CN" sz="2800" dirty="0">
              <a:solidFill>
                <a:srgbClr val="EA9B26">
                  <a:lumMod val="75000"/>
                </a:srgbClr>
              </a:solidFill>
              <a:latin typeface="微软雅黑" panose="020B0503020204020204" charset="-122"/>
              <a:ea typeface="微软雅黑" panose="020B0503020204020204" charset="-122"/>
            </a:endParaRPr>
          </a:p>
          <a:p>
            <a:pPr>
              <a:lnSpc>
                <a:spcPct val="150000"/>
              </a:lnSpc>
            </a:pPr>
            <a:r>
              <a:rPr lang="en-US" altLang="zh-CN" sz="2800" dirty="0">
                <a:solidFill>
                  <a:srgbClr val="4B4D4F"/>
                </a:solidFill>
                <a:latin typeface="微软雅黑" panose="020B0503020204020204" charset="-122"/>
                <a:ea typeface="微软雅黑" panose="020B0503020204020204" charset="-122"/>
              </a:rPr>
              <a:t>    </a:t>
            </a:r>
            <a:r>
              <a:rPr lang="zh-CN" altLang="en-US" sz="2800" dirty="0">
                <a:solidFill>
                  <a:srgbClr val="4B4D4F"/>
                </a:solidFill>
                <a:latin typeface="微软雅黑" panose="020B0503020204020204" charset="-122"/>
                <a:ea typeface="微软雅黑" panose="020B0503020204020204" charset="-122"/>
              </a:rPr>
              <a:t> 学术共同体通常以学科、领域划分，如</a:t>
            </a:r>
            <a:r>
              <a:rPr lang="en-US" altLang="zh-CN" sz="2800" dirty="0">
                <a:solidFill>
                  <a:srgbClr val="4B4D4F"/>
                </a:solidFill>
                <a:latin typeface="微软雅黑" panose="020B0503020204020204" charset="-122"/>
                <a:ea typeface="微软雅黑" panose="020B0503020204020204" charset="-122"/>
              </a:rPr>
              <a:t>××</a:t>
            </a:r>
            <a:r>
              <a:rPr lang="zh-CN" altLang="en-US" sz="2800" dirty="0">
                <a:solidFill>
                  <a:srgbClr val="4B4D4F"/>
                </a:solidFill>
                <a:latin typeface="微软雅黑" panose="020B0503020204020204" charset="-122"/>
                <a:ea typeface="微软雅黑" panose="020B0503020204020204" charset="-122"/>
              </a:rPr>
              <a:t>科协、</a:t>
            </a:r>
            <a:r>
              <a:rPr lang="en-US" altLang="zh-CN" sz="2800" dirty="0">
                <a:solidFill>
                  <a:srgbClr val="4B4D4F"/>
                </a:solidFill>
                <a:latin typeface="微软雅黑" panose="020B0503020204020204" charset="-122"/>
                <a:ea typeface="微软雅黑" panose="020B0503020204020204" charset="-122"/>
              </a:rPr>
              <a:t>××</a:t>
            </a:r>
            <a:r>
              <a:rPr lang="zh-CN" altLang="en-US" sz="2800" dirty="0">
                <a:solidFill>
                  <a:srgbClr val="4B4D4F"/>
                </a:solidFill>
                <a:latin typeface="微软雅黑" panose="020B0503020204020204" charset="-122"/>
                <a:ea typeface="微软雅黑" panose="020B0503020204020204" charset="-122"/>
              </a:rPr>
              <a:t>学会等。</a:t>
            </a:r>
          </a:p>
        </p:txBody>
      </p:sp>
      <p:sp>
        <p:nvSpPr>
          <p:cNvPr id="6" name="文本框 5"/>
          <p:cNvSpPr txBox="1"/>
          <p:nvPr/>
        </p:nvSpPr>
        <p:spPr>
          <a:xfrm>
            <a:off x="1502409" y="386715"/>
            <a:ext cx="5315249"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（一）基本概念</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5"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6"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284937"/>
            <a:ext cx="9595262" cy="393192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学术规范（</a:t>
            </a:r>
            <a:r>
              <a:rPr lang="en-US" altLang="zh-CN" sz="2800" dirty="0">
                <a:solidFill>
                  <a:srgbClr val="4B4D4F"/>
                </a:solidFill>
                <a:latin typeface="微软雅黑" panose="020B0503020204020204" charset="-122"/>
                <a:ea typeface="微软雅黑" panose="020B0503020204020204" charset="-122"/>
              </a:rPr>
              <a:t>academic norm </a:t>
            </a:r>
            <a:r>
              <a:rPr lang="zh-CN" altLang="en-US" sz="2800" dirty="0">
                <a:solidFill>
                  <a:srgbClr val="4B4D4F"/>
                </a:solidFill>
                <a:latin typeface="微软雅黑" panose="020B0503020204020204" charset="-122"/>
                <a:ea typeface="微软雅黑" panose="020B0503020204020204" charset="-122"/>
              </a:rPr>
              <a:t>） </a:t>
            </a:r>
          </a:p>
          <a:p>
            <a:pPr>
              <a:lnSpc>
                <a:spcPct val="150000"/>
              </a:lnSpc>
            </a:pPr>
            <a:r>
              <a:rPr lang="zh-CN" altLang="en-US" sz="2800" dirty="0">
                <a:solidFill>
                  <a:srgbClr val="4B4D4F"/>
                </a:solidFill>
                <a:latin typeface="微软雅黑" panose="020B0503020204020204" charset="-122"/>
                <a:ea typeface="微软雅黑" panose="020B0503020204020204" charset="-122"/>
              </a:rPr>
              <a:t>     学术规范是</a:t>
            </a:r>
            <a:r>
              <a:rPr lang="zh-CN" altLang="en-US" sz="2800" dirty="0">
                <a:solidFill>
                  <a:schemeClr val="accent5">
                    <a:lumMod val="50000"/>
                  </a:schemeClr>
                </a:solidFill>
                <a:latin typeface="微软雅黑" panose="020B0503020204020204" charset="-122"/>
                <a:ea typeface="微软雅黑" panose="020B0503020204020204" charset="-122"/>
              </a:rPr>
              <a:t>从事学术活动的行为规范</a:t>
            </a:r>
            <a:r>
              <a:rPr lang="zh-CN" altLang="en-US" sz="2800" dirty="0">
                <a:solidFill>
                  <a:srgbClr val="4B4D4F"/>
                </a:solidFill>
                <a:latin typeface="微软雅黑" panose="020B0503020204020204" charset="-122"/>
                <a:ea typeface="微软雅黑" panose="020B0503020204020204" charset="-122"/>
              </a:rPr>
              <a:t>，是学术共同体成员必须遵循的准则。 </a:t>
            </a:r>
          </a:p>
          <a:p>
            <a:pPr>
              <a:lnSpc>
                <a:spcPct val="150000"/>
              </a:lnSpc>
            </a:pPr>
            <a:r>
              <a:rPr lang="zh-CN" altLang="en-US" sz="2800" dirty="0">
                <a:solidFill>
                  <a:srgbClr val="4B4D4F"/>
                </a:solidFill>
                <a:latin typeface="微软雅黑" panose="020B0503020204020204" charset="-122"/>
                <a:ea typeface="微软雅黑" panose="020B0503020204020204" charset="-122"/>
              </a:rPr>
              <a:t>     学术规范并非指其制度及操作“行政化”，而是在学术共同体内部所建构的</a:t>
            </a:r>
            <a:r>
              <a:rPr lang="zh-CN" altLang="en-US" sz="2800" dirty="0">
                <a:solidFill>
                  <a:schemeClr val="accent5">
                    <a:lumMod val="50000"/>
                  </a:schemeClr>
                </a:solidFill>
                <a:latin typeface="微软雅黑" panose="020B0503020204020204" charset="-122"/>
                <a:ea typeface="微软雅黑" panose="020B0503020204020204" charset="-122"/>
              </a:rPr>
              <a:t>一种自觉的制约机制</a:t>
            </a:r>
            <a:r>
              <a:rPr lang="zh-CN" altLang="en-US" sz="2800" dirty="0">
                <a:solidFill>
                  <a:srgbClr val="4B4D4F"/>
                </a:solidFill>
                <a:latin typeface="微软雅黑" panose="020B0503020204020204" charset="-122"/>
                <a:ea typeface="微软雅黑" panose="020B0503020204020204" charset="-122"/>
              </a:rPr>
              <a:t>。学术只有走向</a:t>
            </a:r>
            <a:r>
              <a:rPr lang="zh-CN" altLang="en-US" sz="2800" dirty="0">
                <a:solidFill>
                  <a:schemeClr val="accent5">
                    <a:lumMod val="50000"/>
                  </a:schemeClr>
                </a:solidFill>
                <a:latin typeface="微软雅黑" panose="020B0503020204020204" charset="-122"/>
                <a:ea typeface="微软雅黑" panose="020B0503020204020204" charset="-122"/>
              </a:rPr>
              <a:t>规范化</a:t>
            </a:r>
            <a:r>
              <a:rPr lang="zh-CN" altLang="en-US" sz="2800" dirty="0">
                <a:solidFill>
                  <a:srgbClr val="4B4D4F"/>
                </a:solidFill>
                <a:latin typeface="微软雅黑" panose="020B0503020204020204" charset="-122"/>
                <a:ea typeface="微软雅黑" panose="020B0503020204020204" charset="-122"/>
              </a:rPr>
              <a:t>，才能促进学术的繁荣和发展。 </a:t>
            </a:r>
          </a:p>
        </p:txBody>
      </p:sp>
      <p:sp>
        <p:nvSpPr>
          <p:cNvPr id="6" name="文本框 5"/>
          <p:cNvSpPr txBox="1"/>
          <p:nvPr/>
        </p:nvSpPr>
        <p:spPr>
          <a:xfrm>
            <a:off x="1502409" y="386715"/>
            <a:ext cx="5315249"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（一）基本概念</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728689"/>
            <a:ext cx="9595262" cy="329184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3.</a:t>
            </a:r>
            <a:r>
              <a:rPr lang="zh-CN" altLang="en-US" sz="2800" dirty="0">
                <a:solidFill>
                  <a:srgbClr val="4B4D4F"/>
                </a:solidFill>
                <a:latin typeface="微软雅黑" panose="020B0503020204020204" charset="-122"/>
                <a:ea typeface="微软雅黑" panose="020B0503020204020204" charset="-122"/>
              </a:rPr>
              <a:t>学风（ </a:t>
            </a:r>
            <a:r>
              <a:rPr lang="en-US" altLang="zh-CN" sz="2800" dirty="0">
                <a:solidFill>
                  <a:srgbClr val="4B4D4F"/>
                </a:solidFill>
                <a:latin typeface="微软雅黑" panose="020B0503020204020204" charset="-122"/>
                <a:ea typeface="微软雅黑" panose="020B0503020204020204" charset="-122"/>
              </a:rPr>
              <a:t>academic atmosphere </a:t>
            </a:r>
            <a:r>
              <a:rPr lang="zh-CN" altLang="en-US" sz="2800" dirty="0">
                <a:solidFill>
                  <a:srgbClr val="4B4D4F"/>
                </a:solidFill>
                <a:latin typeface="微软雅黑" panose="020B0503020204020204" charset="-122"/>
                <a:ea typeface="微软雅黑" panose="020B0503020204020204" charset="-122"/>
              </a:rPr>
              <a:t>） </a:t>
            </a:r>
          </a:p>
          <a:p>
            <a:pPr>
              <a:lnSpc>
                <a:spcPct val="150000"/>
              </a:lnSpc>
            </a:pPr>
            <a:r>
              <a:rPr lang="zh-CN" altLang="en-US" sz="2800" dirty="0">
                <a:solidFill>
                  <a:srgbClr val="4B4D4F"/>
                </a:solidFill>
                <a:latin typeface="微软雅黑" panose="020B0503020204020204" charset="-122"/>
                <a:ea typeface="微软雅黑" panose="020B0503020204020204" charset="-122"/>
              </a:rPr>
              <a:t>     学风是学术共同体及其成员在学术活动中表现出来的一种</a:t>
            </a:r>
            <a:r>
              <a:rPr lang="zh-CN" altLang="en-US" sz="2800" dirty="0">
                <a:solidFill>
                  <a:schemeClr val="accent5">
                    <a:lumMod val="50000"/>
                  </a:schemeClr>
                </a:solidFill>
                <a:latin typeface="微软雅黑" panose="020B0503020204020204" charset="-122"/>
                <a:ea typeface="微软雅黑" panose="020B0503020204020204" charset="-122"/>
              </a:rPr>
              <a:t>社会风气</a:t>
            </a:r>
            <a:r>
              <a:rPr lang="zh-CN" altLang="en-US" sz="2800" dirty="0">
                <a:solidFill>
                  <a:srgbClr val="4B4D4F"/>
                </a:solidFill>
                <a:latin typeface="微软雅黑" panose="020B0503020204020204" charset="-122"/>
                <a:ea typeface="微软雅黑" panose="020B0503020204020204" charset="-122"/>
              </a:rPr>
              <a:t>。  </a:t>
            </a:r>
          </a:p>
          <a:p>
            <a:pPr>
              <a:lnSpc>
                <a:spcPct val="150000"/>
              </a:lnSpc>
            </a:pPr>
            <a:r>
              <a:rPr lang="zh-CN" altLang="en-US" sz="2800" dirty="0">
                <a:solidFill>
                  <a:srgbClr val="4B4D4F"/>
                </a:solidFill>
                <a:latin typeface="微软雅黑" panose="020B0503020204020204" charset="-122"/>
                <a:ea typeface="微软雅黑" panose="020B0503020204020204" charset="-122"/>
              </a:rPr>
              <a:t>     学风不仅关系到学术自身的继承、发展与创新，而且关系到整个社会的风气、整个民族的精神面貌。 </a:t>
            </a:r>
          </a:p>
        </p:txBody>
      </p:sp>
      <p:sp>
        <p:nvSpPr>
          <p:cNvPr id="6" name="文本框 5"/>
          <p:cNvSpPr txBox="1"/>
          <p:nvPr/>
        </p:nvSpPr>
        <p:spPr>
          <a:xfrm>
            <a:off x="1502409" y="386715"/>
            <a:ext cx="5315249"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（一）基本概念</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284937"/>
            <a:ext cx="9595262" cy="457200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4.</a:t>
            </a:r>
            <a:r>
              <a:rPr lang="zh-CN" altLang="en-US" sz="2800" dirty="0">
                <a:solidFill>
                  <a:srgbClr val="4B4D4F"/>
                </a:solidFill>
                <a:latin typeface="微软雅黑" panose="020B0503020204020204" charset="-122"/>
                <a:ea typeface="微软雅黑" panose="020B0503020204020204" charset="-122"/>
              </a:rPr>
              <a:t>学术成果（ </a:t>
            </a:r>
            <a:r>
              <a:rPr lang="en-US" altLang="zh-CN" sz="2800" dirty="0">
                <a:solidFill>
                  <a:srgbClr val="4B4D4F"/>
                </a:solidFill>
                <a:latin typeface="微软雅黑" panose="020B0503020204020204" charset="-122"/>
                <a:ea typeface="微软雅黑" panose="020B0503020204020204" charset="-122"/>
              </a:rPr>
              <a:t>academic achievement</a:t>
            </a:r>
            <a:r>
              <a:rPr lang="zh-CN" altLang="en-US" sz="2800" dirty="0">
                <a:solidFill>
                  <a:srgbClr val="4B4D4F"/>
                </a:solidFill>
                <a:latin typeface="微软雅黑" panose="020B0503020204020204" charset="-122"/>
                <a:ea typeface="微软雅黑" panose="020B0503020204020204" charset="-122"/>
              </a:rPr>
              <a:t>） </a:t>
            </a:r>
          </a:p>
          <a:p>
            <a:pPr>
              <a:lnSpc>
                <a:spcPct val="150000"/>
              </a:lnSpc>
            </a:pPr>
            <a:r>
              <a:rPr lang="zh-CN" altLang="en-US" sz="2800" dirty="0">
                <a:solidFill>
                  <a:srgbClr val="4B4D4F"/>
                </a:solidFill>
                <a:latin typeface="微软雅黑" panose="020B0503020204020204" charset="-122"/>
                <a:ea typeface="微软雅黑" panose="020B0503020204020204" charset="-122"/>
              </a:rPr>
              <a:t>      是指</a:t>
            </a:r>
            <a:r>
              <a:rPr lang="zh-CN" altLang="en-US" sz="2800" dirty="0">
                <a:solidFill>
                  <a:srgbClr val="EA9B26">
                    <a:lumMod val="75000"/>
                  </a:srgbClr>
                </a:solidFill>
                <a:latin typeface="微软雅黑" panose="020B0503020204020204" charset="-122"/>
                <a:ea typeface="微软雅黑" panose="020B0503020204020204" charset="-122"/>
              </a:rPr>
              <a:t>人们通过研究活动所取得的，并通过同行专家审评或鉴定，或在公开的学术刊物上发表，确认具有一定的学术意义或实用价值的创造性结果。   </a:t>
            </a:r>
          </a:p>
          <a:p>
            <a:pPr>
              <a:lnSpc>
                <a:spcPct val="150000"/>
              </a:lnSpc>
            </a:pPr>
            <a:r>
              <a:rPr lang="zh-CN" altLang="en-US" sz="2800" dirty="0">
                <a:solidFill>
                  <a:srgbClr val="4B4D4F"/>
                </a:solidFill>
                <a:latin typeface="微软雅黑" panose="020B0503020204020204" charset="-122"/>
                <a:ea typeface="微软雅黑" panose="020B0503020204020204" charset="-122"/>
              </a:rPr>
              <a:t>      按照国家科技部</a:t>
            </a:r>
            <a:r>
              <a:rPr lang="en-US" altLang="zh-CN" sz="2800" dirty="0">
                <a:solidFill>
                  <a:srgbClr val="4B4D4F"/>
                </a:solidFill>
                <a:latin typeface="微软雅黑" panose="020B0503020204020204" charset="-122"/>
                <a:ea typeface="微软雅黑" panose="020B0503020204020204" charset="-122"/>
              </a:rPr>
              <a:t>《</a:t>
            </a:r>
            <a:r>
              <a:rPr lang="zh-CN" altLang="en-US" sz="2800" dirty="0">
                <a:solidFill>
                  <a:srgbClr val="4B4D4F"/>
                </a:solidFill>
                <a:latin typeface="微软雅黑" panose="020B0503020204020204" charset="-122"/>
                <a:ea typeface="微软雅黑" panose="020B0503020204020204" charset="-122"/>
              </a:rPr>
              <a:t>关于科学技术研究成果管理的规定</a:t>
            </a:r>
            <a:r>
              <a:rPr lang="en-US" altLang="zh-CN" sz="2800" dirty="0">
                <a:solidFill>
                  <a:srgbClr val="4B4D4F"/>
                </a:solidFill>
                <a:latin typeface="微软雅黑" panose="020B0503020204020204" charset="-122"/>
                <a:ea typeface="微软雅黑" panose="020B0503020204020204" charset="-122"/>
              </a:rPr>
              <a:t>》</a:t>
            </a:r>
            <a:r>
              <a:rPr lang="zh-CN" altLang="en-US" sz="2800" dirty="0">
                <a:solidFill>
                  <a:srgbClr val="4B4D4F"/>
                </a:solidFill>
                <a:latin typeface="微软雅黑" panose="020B0503020204020204" charset="-122"/>
                <a:ea typeface="微软雅黑" panose="020B0503020204020204" charset="-122"/>
              </a:rPr>
              <a:t>，学术成果必须同时具备</a:t>
            </a:r>
            <a:r>
              <a:rPr lang="zh-CN" altLang="en-US" sz="2800" dirty="0">
                <a:solidFill>
                  <a:srgbClr val="EA9B26">
                    <a:lumMod val="75000"/>
                  </a:srgbClr>
                </a:solidFill>
                <a:latin typeface="微软雅黑" panose="020B0503020204020204" charset="-122"/>
                <a:ea typeface="微软雅黑" panose="020B0503020204020204" charset="-122"/>
              </a:rPr>
              <a:t>新颖性、先进性和实用价值（或学术意义）</a:t>
            </a:r>
            <a:r>
              <a:rPr lang="zh-CN" altLang="en-US" sz="2800" dirty="0">
                <a:solidFill>
                  <a:srgbClr val="4B4D4F"/>
                </a:solidFill>
                <a:latin typeface="微软雅黑" panose="020B0503020204020204" charset="-122"/>
                <a:ea typeface="微软雅黑" panose="020B0503020204020204" charset="-122"/>
              </a:rPr>
              <a:t>三个特点。 </a:t>
            </a:r>
          </a:p>
        </p:txBody>
      </p:sp>
      <p:sp>
        <p:nvSpPr>
          <p:cNvPr id="6" name="文本框 5"/>
          <p:cNvSpPr txBox="1"/>
          <p:nvPr/>
        </p:nvSpPr>
        <p:spPr>
          <a:xfrm>
            <a:off x="1502409" y="386715"/>
            <a:ext cx="5315249"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（一）基本概念</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237338"/>
            <a:ext cx="9595262" cy="521208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5.</a:t>
            </a:r>
            <a:r>
              <a:rPr lang="zh-CN" altLang="en-US" sz="2800" dirty="0">
                <a:solidFill>
                  <a:srgbClr val="4B4D4F"/>
                </a:solidFill>
                <a:latin typeface="微软雅黑" panose="020B0503020204020204" charset="-122"/>
                <a:ea typeface="微软雅黑" panose="020B0503020204020204" charset="-122"/>
              </a:rPr>
              <a:t>学术评价（ </a:t>
            </a:r>
            <a:r>
              <a:rPr lang="en-US" altLang="zh-CN" sz="2800" dirty="0">
                <a:solidFill>
                  <a:srgbClr val="4B4D4F"/>
                </a:solidFill>
                <a:latin typeface="微软雅黑" panose="020B0503020204020204" charset="-122"/>
                <a:ea typeface="微软雅黑" panose="020B0503020204020204" charset="-122"/>
              </a:rPr>
              <a:t>academic evaluation </a:t>
            </a:r>
            <a:r>
              <a:rPr lang="zh-CN" altLang="en-US" sz="2800" dirty="0">
                <a:solidFill>
                  <a:srgbClr val="4B4D4F"/>
                </a:solidFill>
                <a:latin typeface="微软雅黑" panose="020B0503020204020204" charset="-122"/>
                <a:ea typeface="微软雅黑" panose="020B0503020204020204" charset="-122"/>
              </a:rPr>
              <a:t>） </a:t>
            </a:r>
          </a:p>
          <a:p>
            <a:pPr>
              <a:lnSpc>
                <a:spcPct val="150000"/>
              </a:lnSpc>
            </a:pPr>
            <a:r>
              <a:rPr lang="zh-CN" altLang="en-US" sz="2800" dirty="0">
                <a:solidFill>
                  <a:srgbClr val="4B4D4F"/>
                </a:solidFill>
                <a:latin typeface="微软雅黑" panose="020B0503020204020204" charset="-122"/>
                <a:ea typeface="微软雅黑" panose="020B0503020204020204" charset="-122"/>
              </a:rPr>
              <a:t>      学术评价是</a:t>
            </a:r>
            <a:r>
              <a:rPr lang="zh-CN" altLang="en-US" sz="2800" dirty="0">
                <a:solidFill>
                  <a:srgbClr val="EA9B26">
                    <a:lumMod val="75000"/>
                  </a:srgbClr>
                </a:solidFill>
                <a:latin typeface="微软雅黑" panose="020B0503020204020204" charset="-122"/>
                <a:ea typeface="微软雅黑" panose="020B0503020204020204" charset="-122"/>
              </a:rPr>
              <a:t>对学术成果的科学性、有效性、可靠性及其价值的客观评定。</a:t>
            </a:r>
            <a:r>
              <a:rPr lang="zh-CN" altLang="en-US" sz="2800" dirty="0">
                <a:solidFill>
                  <a:srgbClr val="4B4D4F"/>
                </a:solidFill>
                <a:latin typeface="微软雅黑" panose="020B0503020204020204" charset="-122"/>
                <a:ea typeface="微软雅黑" panose="020B0503020204020204" charset="-122"/>
              </a:rPr>
              <a:t>在评价过程中必须遵循严格的程序和采用科学的标准，以保证学术评价的公正性。</a:t>
            </a:r>
            <a:endParaRPr lang="en-US" altLang="zh-CN" sz="2800" dirty="0">
              <a:solidFill>
                <a:srgbClr val="EA9B26">
                  <a:lumMod val="75000"/>
                </a:srgbClr>
              </a:solidFill>
              <a:latin typeface="微软雅黑" panose="020B0503020204020204" charset="-122"/>
              <a:ea typeface="微软雅黑" panose="020B0503020204020204" charset="-122"/>
            </a:endParaRPr>
          </a:p>
          <a:p>
            <a:pPr>
              <a:lnSpc>
                <a:spcPct val="150000"/>
              </a:lnSpc>
            </a:pPr>
            <a:r>
              <a:rPr lang="en-US" altLang="zh-CN" sz="2800" dirty="0">
                <a:solidFill>
                  <a:srgbClr val="EA9B26">
                    <a:lumMod val="75000"/>
                  </a:srgbClr>
                </a:solidFill>
                <a:latin typeface="微软雅黑" panose="020B0503020204020204" charset="-122"/>
                <a:ea typeface="微软雅黑" panose="020B0503020204020204" charset="-122"/>
              </a:rPr>
              <a:t>      </a:t>
            </a:r>
            <a:r>
              <a:rPr lang="zh-CN" altLang="en-US" sz="2800" dirty="0">
                <a:solidFill>
                  <a:srgbClr val="EA9B26">
                    <a:lumMod val="75000"/>
                  </a:srgbClr>
                </a:solidFill>
                <a:latin typeface="微软雅黑" panose="020B0503020204020204" charset="-122"/>
                <a:ea typeface="微软雅黑" panose="020B0503020204020204" charset="-122"/>
              </a:rPr>
              <a:t>同行评议</a:t>
            </a:r>
            <a:r>
              <a:rPr lang="zh-CN" altLang="en-US" sz="2800" dirty="0">
                <a:solidFill>
                  <a:srgbClr val="4B4D4F"/>
                </a:solidFill>
                <a:latin typeface="微软雅黑" panose="020B0503020204020204" charset="-122"/>
                <a:ea typeface="微软雅黑" panose="020B0503020204020204" charset="-122"/>
              </a:rPr>
              <a:t>是常见的评价体制，是由某一或若干领域专家组成的专家委员会，用同一种评价标准，共同对涉及相关领域的项目、论文、著作、发明专利等科学研究成果进行评价的学术活动。</a:t>
            </a:r>
          </a:p>
        </p:txBody>
      </p:sp>
      <p:sp>
        <p:nvSpPr>
          <p:cNvPr id="6" name="文本框 5"/>
          <p:cNvSpPr txBox="1"/>
          <p:nvPr/>
        </p:nvSpPr>
        <p:spPr>
          <a:xfrm>
            <a:off x="1502409" y="386715"/>
            <a:ext cx="5315249"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（一）基本概念</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20"/>
          <p:cNvSpPr txBox="1">
            <a:spLocks noChangeArrowheads="1"/>
          </p:cNvSpPr>
          <p:nvPr>
            <p:custDataLst>
              <p:tags r:id="rId2"/>
            </p:custDataLst>
          </p:nvPr>
        </p:nvSpPr>
        <p:spPr bwMode="auto">
          <a:xfrm>
            <a:off x="1485582" y="2840160"/>
            <a:ext cx="240642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oAutofit/>
          </a:bodyPr>
          <a:lstStyle>
            <a:defPPr>
              <a:defRPr lang="zh-CN"/>
            </a:defPPr>
            <a:lvl1pPr eaLnBrk="1" hangingPunct="1">
              <a:defRPr sz="4500" b="1">
                <a:solidFill>
                  <a:schemeClr val="accent1"/>
                </a:solidFill>
                <a:latin typeface="+mj-lt"/>
                <a:ea typeface="黑体" panose="02010609060101010101" pitchFamily="49" charset="-122"/>
              </a:defRPr>
            </a:lvl1pPr>
            <a:lvl2pPr marL="742950" indent="-285750">
              <a:defRPr>
                <a:ea typeface="幼圆" panose="02010509060101010101" pitchFamily="49" charset="-122"/>
              </a:defRPr>
            </a:lvl2pPr>
            <a:lvl3pPr marL="1143000" indent="-228600">
              <a:defRPr>
                <a:ea typeface="幼圆" panose="02010509060101010101" pitchFamily="49" charset="-122"/>
              </a:defRPr>
            </a:lvl3pPr>
            <a:lvl4pPr marL="1600200" indent="-228600">
              <a:defRPr>
                <a:ea typeface="幼圆" panose="02010509060101010101" pitchFamily="49" charset="-122"/>
              </a:defRPr>
            </a:lvl4pPr>
            <a:lvl5pPr marL="2057400" indent="-228600">
              <a:defRPr>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ea typeface="幼圆" panose="02010509060101010101" pitchFamily="49"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srgbClr val="DC5C31"/>
                </a:solidFill>
                <a:effectLst/>
                <a:uLnTx/>
                <a:uFillTx/>
                <a:latin typeface="Arial"/>
                <a:ea typeface="黑体" panose="02010609060101010101" pitchFamily="49" charset="-122"/>
                <a:cs typeface="+mn-cs"/>
              </a:rPr>
              <a:t>目  录</a:t>
            </a:r>
          </a:p>
        </p:txBody>
      </p:sp>
      <p:cxnSp>
        <p:nvCxnSpPr>
          <p:cNvPr id="40" name="直接连接符 15"/>
          <p:cNvCxnSpPr>
            <a:cxnSpLocks noChangeShapeType="1"/>
          </p:cNvCxnSpPr>
          <p:nvPr>
            <p:custDataLst>
              <p:tags r:id="rId3"/>
            </p:custDataLst>
          </p:nvPr>
        </p:nvCxnSpPr>
        <p:spPr bwMode="auto">
          <a:xfrm>
            <a:off x="5123799" y="1087443"/>
            <a:ext cx="5414" cy="4356100"/>
          </a:xfrm>
          <a:prstGeom prst="line">
            <a:avLst/>
          </a:prstGeom>
          <a:noFill/>
          <a:ln w="19050" cmpd="sng">
            <a:solidFill>
              <a:schemeClr val="accent1"/>
            </a:solidFill>
            <a:round/>
          </a:ln>
          <a:extLst>
            <a:ext uri="{909E8E84-426E-40DD-AFC4-6F175D3DCCD1}">
              <a14:hiddenFill xmlns:a14="http://schemas.microsoft.com/office/drawing/2010/main" xmlns="">
                <a:noFill/>
              </a14:hiddenFill>
            </a:ext>
          </a:extLst>
        </p:spPr>
      </p:cxnSp>
      <p:sp>
        <p:nvSpPr>
          <p:cNvPr id="57" name="文本框 16"/>
          <p:cNvSpPr txBox="1">
            <a:spLocks noChangeArrowheads="1"/>
          </p:cNvSpPr>
          <p:nvPr>
            <p:custDataLst>
              <p:tags r:id="rId4"/>
            </p:custDataLst>
          </p:nvPr>
        </p:nvSpPr>
        <p:spPr bwMode="auto">
          <a:xfrm>
            <a:off x="5463524" y="1469472"/>
            <a:ext cx="439595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marL="0" marR="0" lvl="0" indent="0" algn="l" defTabSz="914400" rtl="0" eaLnBrk="1" fontAlgn="auto" latinLnBrk="0" hangingPunct="1">
              <a:lnSpc>
                <a:spcPct val="90000"/>
              </a:lnSpc>
              <a:spcBef>
                <a:spcPct val="0"/>
              </a:spcBef>
              <a:spcAft>
                <a:spcPts val="0"/>
              </a:spcAft>
              <a:buClrTx/>
              <a:buSzTx/>
              <a:buFont typeface="Wingdings" panose="05000000000000000000" pitchFamily="2" charset="2"/>
              <a:buNone/>
              <a:tabLst/>
              <a:defRPr/>
            </a:pPr>
            <a:r>
              <a:rPr kumimoji="0" lang="zh-CN" altLang="en-US" sz="2400" b="0" i="0" u="none" strike="noStrike" kern="1200" cap="none" spc="0" normalizeH="0" baseline="0" noProof="0" dirty="0">
                <a:ln>
                  <a:noFill/>
                </a:ln>
                <a:solidFill>
                  <a:srgbClr val="DC5C31"/>
                </a:solidFill>
                <a:effectLst/>
                <a:uLnTx/>
                <a:uFillTx/>
                <a:latin typeface="Arial"/>
                <a:ea typeface="黑体" panose="02010609060101010101" pitchFamily="49" charset="-122"/>
                <a:cs typeface="+mn-cs"/>
              </a:rPr>
              <a:t>学术</a:t>
            </a:r>
            <a:r>
              <a:rPr kumimoji="0" lang="zh-CN" altLang="zh-CN" sz="2400" b="0" i="0" u="none" strike="noStrike" kern="1200" cap="none" spc="0" normalizeH="0" baseline="0" noProof="0" dirty="0">
                <a:ln>
                  <a:noFill/>
                </a:ln>
                <a:solidFill>
                  <a:srgbClr val="DC5C31"/>
                </a:solidFill>
                <a:effectLst/>
                <a:uLnTx/>
                <a:uFillTx/>
                <a:latin typeface="Arial"/>
                <a:ea typeface="黑体" panose="02010609060101010101" pitchFamily="49" charset="-122"/>
                <a:cs typeface="+mn-cs"/>
              </a:rPr>
              <a:t>诚信的</a:t>
            </a:r>
            <a:r>
              <a:rPr kumimoji="0" lang="zh-CN" altLang="en-US" sz="2400" b="0" i="0" u="none" strike="noStrike" kern="1200" cap="none" spc="0" normalizeH="0" baseline="0" noProof="0" dirty="0">
                <a:ln>
                  <a:noFill/>
                </a:ln>
                <a:solidFill>
                  <a:srgbClr val="DC5C31"/>
                </a:solidFill>
                <a:effectLst/>
                <a:uLnTx/>
                <a:uFillTx/>
                <a:latin typeface="Arial"/>
                <a:ea typeface="黑体" panose="02010609060101010101" pitchFamily="49" charset="-122"/>
                <a:cs typeface="+mn-cs"/>
              </a:rPr>
              <a:t>必要性</a:t>
            </a:r>
          </a:p>
        </p:txBody>
      </p:sp>
      <p:sp>
        <p:nvSpPr>
          <p:cNvPr id="58" name="任意多边形 21"/>
          <p:cNvSpPr>
            <a:spLocks noChangeArrowheads="1"/>
          </p:cNvSpPr>
          <p:nvPr>
            <p:custDataLst>
              <p:tags r:id="rId5"/>
            </p:custDataLst>
          </p:nvPr>
        </p:nvSpPr>
        <p:spPr bwMode="auto">
          <a:xfrm>
            <a:off x="4845986" y="1345647"/>
            <a:ext cx="560388" cy="649287"/>
          </a:xfrm>
          <a:custGeom>
            <a:avLst/>
            <a:gdLst>
              <a:gd name="T0" fmla="*/ 282132 w 561608"/>
              <a:gd name="T1" fmla="*/ 0 h 649318"/>
              <a:gd name="T2" fmla="*/ 560345 w 561608"/>
              <a:gd name="T3" fmla="*/ 159704 h 649318"/>
              <a:gd name="T4" fmla="*/ 560345 w 561608"/>
              <a:gd name="T5" fmla="*/ 485658 h 649318"/>
              <a:gd name="T6" fmla="*/ 282132 w 561608"/>
              <a:gd name="T7" fmla="*/ 649288 h 649318"/>
              <a:gd name="T8" fmla="*/ 0 w 561608"/>
              <a:gd name="T9" fmla="*/ 485658 h 649318"/>
              <a:gd name="T10" fmla="*/ 0 w 561608"/>
              <a:gd name="T11" fmla="*/ 159704 h 649318"/>
              <a:gd name="T12" fmla="*/ 0 60000 65536"/>
              <a:gd name="T13" fmla="*/ 0 60000 65536"/>
              <a:gd name="T14" fmla="*/ 0 60000 65536"/>
              <a:gd name="T15" fmla="*/ 0 60000 65536"/>
              <a:gd name="T16" fmla="*/ 0 60000 65536"/>
              <a:gd name="T17" fmla="*/ 0 60000 65536"/>
              <a:gd name="T18" fmla="*/ 0 w 561608"/>
              <a:gd name="T19" fmla="*/ 0 h 649318"/>
              <a:gd name="T20" fmla="*/ 561608 w 561608"/>
              <a:gd name="T21" fmla="*/ 649318 h 649318"/>
            </a:gdLst>
            <a:ahLst/>
            <a:cxnLst>
              <a:cxn ang="T12">
                <a:pos x="T0" y="T1"/>
              </a:cxn>
              <a:cxn ang="T13">
                <a:pos x="T2" y="T3"/>
              </a:cxn>
              <a:cxn ang="T14">
                <a:pos x="T4" y="T5"/>
              </a:cxn>
              <a:cxn ang="T15">
                <a:pos x="T6" y="T7"/>
              </a:cxn>
              <a:cxn ang="T16">
                <a:pos x="T8" y="T9"/>
              </a:cxn>
              <a:cxn ang="T17">
                <a:pos x="T10" y="T11"/>
              </a:cxn>
            </a:cxnLst>
            <a:rect l="T18" t="T19" r="T20" b="T21"/>
            <a:pathLst>
              <a:path w="561608" h="649318">
                <a:moveTo>
                  <a:pt x="282768" y="0"/>
                </a:moveTo>
                <a:lnTo>
                  <a:pt x="561608" y="159711"/>
                </a:lnTo>
                <a:lnTo>
                  <a:pt x="561608" y="485680"/>
                </a:lnTo>
                <a:lnTo>
                  <a:pt x="282768" y="649318"/>
                </a:lnTo>
                <a:lnTo>
                  <a:pt x="0" y="485680"/>
                </a:lnTo>
                <a:lnTo>
                  <a:pt x="0" y="159711"/>
                </a:lnTo>
                <a:lnTo>
                  <a:pt x="282768" y="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rgbClr val="FFFFFF"/>
                </a:solidFill>
                <a:effectLst/>
                <a:uLnTx/>
                <a:uFillTx/>
                <a:latin typeface="Arial"/>
                <a:ea typeface="黑体" panose="02010609060101010101" pitchFamily="49" charset="-122"/>
                <a:cs typeface="+mn-cs"/>
              </a:rPr>
              <a:t>一</a:t>
            </a:r>
          </a:p>
        </p:txBody>
      </p:sp>
      <p:sp>
        <p:nvSpPr>
          <p:cNvPr id="55" name="文本框 17"/>
          <p:cNvSpPr txBox="1">
            <a:spLocks noChangeArrowheads="1"/>
          </p:cNvSpPr>
          <p:nvPr>
            <p:custDataLst>
              <p:tags r:id="rId6"/>
            </p:custDataLst>
          </p:nvPr>
        </p:nvSpPr>
        <p:spPr bwMode="auto">
          <a:xfrm>
            <a:off x="5463524" y="2513300"/>
            <a:ext cx="439595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marL="0" marR="0" lvl="0" indent="0" algn="l" defTabSz="914400" rtl="0" eaLnBrk="1" fontAlgn="auto" latinLnBrk="0" hangingPunct="1">
              <a:lnSpc>
                <a:spcPct val="90000"/>
              </a:lnSpc>
              <a:spcBef>
                <a:spcPct val="0"/>
              </a:spcBef>
              <a:spcAft>
                <a:spcPts val="0"/>
              </a:spcAft>
              <a:buClrTx/>
              <a:buSzTx/>
              <a:buFont typeface="Wingdings" panose="05000000000000000000" pitchFamily="2" charset="2"/>
              <a:buNone/>
              <a:tabLst/>
              <a:defRPr/>
            </a:pPr>
            <a:r>
              <a:rPr kumimoji="0" lang="zh-CN" altLang="zh-CN" sz="2400" b="0" i="0" u="none" strike="noStrike" kern="1200" cap="none" spc="0" normalizeH="0" baseline="0" noProof="0" dirty="0">
                <a:ln>
                  <a:noFill/>
                </a:ln>
                <a:solidFill>
                  <a:srgbClr val="DC5C31"/>
                </a:solidFill>
                <a:effectLst/>
                <a:uLnTx/>
                <a:uFillTx/>
                <a:latin typeface="Arial"/>
                <a:ea typeface="黑体" panose="02010609060101010101" pitchFamily="49" charset="-122"/>
                <a:cs typeface="+mn-cs"/>
              </a:rPr>
              <a:t>学术不端典型案例</a:t>
            </a:r>
          </a:p>
        </p:txBody>
      </p:sp>
      <p:sp>
        <p:nvSpPr>
          <p:cNvPr id="56" name="任意多边形 22"/>
          <p:cNvSpPr>
            <a:spLocks noChangeArrowheads="1"/>
          </p:cNvSpPr>
          <p:nvPr>
            <p:custDataLst>
              <p:tags r:id="rId7"/>
            </p:custDataLst>
          </p:nvPr>
        </p:nvSpPr>
        <p:spPr bwMode="auto">
          <a:xfrm>
            <a:off x="4845986" y="2389475"/>
            <a:ext cx="560388" cy="649287"/>
          </a:xfrm>
          <a:custGeom>
            <a:avLst/>
            <a:gdLst>
              <a:gd name="T0" fmla="*/ 282132 w 561608"/>
              <a:gd name="T1" fmla="*/ 0 h 649318"/>
              <a:gd name="T2" fmla="*/ 560345 w 561608"/>
              <a:gd name="T3" fmla="*/ 159704 h 649318"/>
              <a:gd name="T4" fmla="*/ 560345 w 561608"/>
              <a:gd name="T5" fmla="*/ 485658 h 649318"/>
              <a:gd name="T6" fmla="*/ 282132 w 561608"/>
              <a:gd name="T7" fmla="*/ 649288 h 649318"/>
              <a:gd name="T8" fmla="*/ 0 w 561608"/>
              <a:gd name="T9" fmla="*/ 485658 h 649318"/>
              <a:gd name="T10" fmla="*/ 0 w 561608"/>
              <a:gd name="T11" fmla="*/ 159704 h 649318"/>
              <a:gd name="T12" fmla="*/ 0 60000 65536"/>
              <a:gd name="T13" fmla="*/ 0 60000 65536"/>
              <a:gd name="T14" fmla="*/ 0 60000 65536"/>
              <a:gd name="T15" fmla="*/ 0 60000 65536"/>
              <a:gd name="T16" fmla="*/ 0 60000 65536"/>
              <a:gd name="T17" fmla="*/ 0 60000 65536"/>
              <a:gd name="T18" fmla="*/ 0 w 561608"/>
              <a:gd name="T19" fmla="*/ 0 h 649318"/>
              <a:gd name="T20" fmla="*/ 561608 w 561608"/>
              <a:gd name="T21" fmla="*/ 649318 h 649318"/>
            </a:gdLst>
            <a:ahLst/>
            <a:cxnLst>
              <a:cxn ang="T12">
                <a:pos x="T0" y="T1"/>
              </a:cxn>
              <a:cxn ang="T13">
                <a:pos x="T2" y="T3"/>
              </a:cxn>
              <a:cxn ang="T14">
                <a:pos x="T4" y="T5"/>
              </a:cxn>
              <a:cxn ang="T15">
                <a:pos x="T6" y="T7"/>
              </a:cxn>
              <a:cxn ang="T16">
                <a:pos x="T8" y="T9"/>
              </a:cxn>
              <a:cxn ang="T17">
                <a:pos x="T10" y="T11"/>
              </a:cxn>
            </a:cxnLst>
            <a:rect l="T18" t="T19" r="T20" b="T21"/>
            <a:pathLst>
              <a:path w="561608" h="649318">
                <a:moveTo>
                  <a:pt x="282768" y="0"/>
                </a:moveTo>
                <a:lnTo>
                  <a:pt x="561608" y="159711"/>
                </a:lnTo>
                <a:lnTo>
                  <a:pt x="561608" y="485680"/>
                </a:lnTo>
                <a:lnTo>
                  <a:pt x="282768" y="649318"/>
                </a:lnTo>
                <a:lnTo>
                  <a:pt x="0" y="485680"/>
                </a:lnTo>
                <a:lnTo>
                  <a:pt x="0" y="159711"/>
                </a:lnTo>
                <a:lnTo>
                  <a:pt x="282768" y="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rgbClr val="FFFFFF"/>
                </a:solidFill>
                <a:effectLst/>
                <a:uLnTx/>
                <a:uFillTx/>
                <a:latin typeface="Arial"/>
                <a:ea typeface="黑体" panose="02010609060101010101" pitchFamily="49" charset="-122"/>
                <a:cs typeface="+mn-cs"/>
              </a:rPr>
              <a:t>二</a:t>
            </a:r>
          </a:p>
        </p:txBody>
      </p:sp>
      <p:sp>
        <p:nvSpPr>
          <p:cNvPr id="53" name="文本框 18"/>
          <p:cNvSpPr txBox="1">
            <a:spLocks noChangeArrowheads="1"/>
          </p:cNvSpPr>
          <p:nvPr>
            <p:custDataLst>
              <p:tags r:id="rId8"/>
            </p:custDataLst>
          </p:nvPr>
        </p:nvSpPr>
        <p:spPr bwMode="auto">
          <a:xfrm>
            <a:off x="5463524" y="3557128"/>
            <a:ext cx="439595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marL="0" marR="0" lvl="0" indent="0" algn="l" defTabSz="914400" rtl="0" eaLnBrk="1" fontAlgn="auto" latinLnBrk="0" hangingPunct="1">
              <a:lnSpc>
                <a:spcPct val="90000"/>
              </a:lnSpc>
              <a:spcBef>
                <a:spcPct val="0"/>
              </a:spcBef>
              <a:spcAft>
                <a:spcPts val="0"/>
              </a:spcAft>
              <a:buClrTx/>
              <a:buSzTx/>
              <a:buFont typeface="Wingdings" panose="05000000000000000000" pitchFamily="2" charset="2"/>
              <a:buNone/>
              <a:tabLst/>
              <a:defRPr/>
            </a:pPr>
            <a:r>
              <a:rPr kumimoji="0" lang="zh-CN" altLang="zh-CN" sz="2400" b="0" i="0" u="none" strike="noStrike" kern="1200" cap="none" spc="0" normalizeH="0" baseline="0" noProof="0" dirty="0">
                <a:ln>
                  <a:noFill/>
                </a:ln>
                <a:solidFill>
                  <a:srgbClr val="DC5C31"/>
                </a:solidFill>
                <a:effectLst/>
                <a:uLnTx/>
                <a:uFillTx/>
                <a:latin typeface="Arial"/>
                <a:ea typeface="黑体" panose="02010609060101010101" pitchFamily="49" charset="-122"/>
                <a:cs typeface="+mn-cs"/>
              </a:rPr>
              <a:t>学术规范指南介绍</a:t>
            </a:r>
          </a:p>
        </p:txBody>
      </p:sp>
      <p:sp>
        <p:nvSpPr>
          <p:cNvPr id="54" name="任意多边形 23"/>
          <p:cNvSpPr>
            <a:spLocks noChangeArrowheads="1"/>
          </p:cNvSpPr>
          <p:nvPr>
            <p:custDataLst>
              <p:tags r:id="rId9"/>
            </p:custDataLst>
          </p:nvPr>
        </p:nvSpPr>
        <p:spPr bwMode="auto">
          <a:xfrm>
            <a:off x="4845986" y="3433303"/>
            <a:ext cx="560388" cy="649287"/>
          </a:xfrm>
          <a:custGeom>
            <a:avLst/>
            <a:gdLst>
              <a:gd name="T0" fmla="*/ 282132 w 561608"/>
              <a:gd name="T1" fmla="*/ 0 h 649318"/>
              <a:gd name="T2" fmla="*/ 560345 w 561608"/>
              <a:gd name="T3" fmla="*/ 159704 h 649318"/>
              <a:gd name="T4" fmla="*/ 560345 w 561608"/>
              <a:gd name="T5" fmla="*/ 485658 h 649318"/>
              <a:gd name="T6" fmla="*/ 282132 w 561608"/>
              <a:gd name="T7" fmla="*/ 649288 h 649318"/>
              <a:gd name="T8" fmla="*/ 0 w 561608"/>
              <a:gd name="T9" fmla="*/ 485658 h 649318"/>
              <a:gd name="T10" fmla="*/ 0 w 561608"/>
              <a:gd name="T11" fmla="*/ 159704 h 649318"/>
              <a:gd name="T12" fmla="*/ 0 60000 65536"/>
              <a:gd name="T13" fmla="*/ 0 60000 65536"/>
              <a:gd name="T14" fmla="*/ 0 60000 65536"/>
              <a:gd name="T15" fmla="*/ 0 60000 65536"/>
              <a:gd name="T16" fmla="*/ 0 60000 65536"/>
              <a:gd name="T17" fmla="*/ 0 60000 65536"/>
              <a:gd name="T18" fmla="*/ 0 w 561608"/>
              <a:gd name="T19" fmla="*/ 0 h 649318"/>
              <a:gd name="T20" fmla="*/ 561608 w 561608"/>
              <a:gd name="T21" fmla="*/ 649318 h 649318"/>
            </a:gdLst>
            <a:ahLst/>
            <a:cxnLst>
              <a:cxn ang="T12">
                <a:pos x="T0" y="T1"/>
              </a:cxn>
              <a:cxn ang="T13">
                <a:pos x="T2" y="T3"/>
              </a:cxn>
              <a:cxn ang="T14">
                <a:pos x="T4" y="T5"/>
              </a:cxn>
              <a:cxn ang="T15">
                <a:pos x="T6" y="T7"/>
              </a:cxn>
              <a:cxn ang="T16">
                <a:pos x="T8" y="T9"/>
              </a:cxn>
              <a:cxn ang="T17">
                <a:pos x="T10" y="T11"/>
              </a:cxn>
            </a:cxnLst>
            <a:rect l="T18" t="T19" r="T20" b="T21"/>
            <a:pathLst>
              <a:path w="561608" h="649318">
                <a:moveTo>
                  <a:pt x="282768" y="0"/>
                </a:moveTo>
                <a:lnTo>
                  <a:pt x="561608" y="159711"/>
                </a:lnTo>
                <a:lnTo>
                  <a:pt x="561608" y="485680"/>
                </a:lnTo>
                <a:lnTo>
                  <a:pt x="282768" y="649318"/>
                </a:lnTo>
                <a:lnTo>
                  <a:pt x="0" y="485680"/>
                </a:lnTo>
                <a:lnTo>
                  <a:pt x="0" y="159711"/>
                </a:lnTo>
                <a:lnTo>
                  <a:pt x="282768" y="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rgbClr val="FFFFFF"/>
                </a:solidFill>
                <a:effectLst/>
                <a:uLnTx/>
                <a:uFillTx/>
                <a:latin typeface="Arial"/>
                <a:ea typeface="黑体" panose="02010609060101010101" pitchFamily="49" charset="-122"/>
                <a:cs typeface="+mn-cs"/>
              </a:rPr>
              <a:t>三</a:t>
            </a:r>
          </a:p>
        </p:txBody>
      </p:sp>
      <p:sp>
        <p:nvSpPr>
          <p:cNvPr id="51" name="文本框 19"/>
          <p:cNvSpPr txBox="1">
            <a:spLocks noChangeArrowheads="1"/>
          </p:cNvSpPr>
          <p:nvPr>
            <p:custDataLst>
              <p:tags r:id="rId10"/>
            </p:custDataLst>
          </p:nvPr>
        </p:nvSpPr>
        <p:spPr bwMode="auto">
          <a:xfrm>
            <a:off x="5463524" y="4600956"/>
            <a:ext cx="439595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marL="0" marR="0" lvl="0" indent="0" algn="l" defTabSz="914400" rtl="0" eaLnBrk="1" fontAlgn="auto" latinLnBrk="0" hangingPunct="1">
              <a:lnSpc>
                <a:spcPct val="90000"/>
              </a:lnSpc>
              <a:spcBef>
                <a:spcPct val="0"/>
              </a:spcBef>
              <a:spcAft>
                <a:spcPts val="0"/>
              </a:spcAft>
              <a:buClrTx/>
              <a:buSzTx/>
              <a:buFont typeface="Wingdings" panose="05000000000000000000" pitchFamily="2" charset="2"/>
              <a:buNone/>
              <a:tabLst/>
              <a:defRPr/>
            </a:pPr>
            <a:r>
              <a:rPr kumimoji="0" lang="zh-CN" altLang="zh-CN" sz="2400" b="0" i="0" u="none" strike="noStrike" kern="1200" cap="none" spc="0" normalizeH="0" baseline="0" noProof="0" dirty="0">
                <a:ln>
                  <a:noFill/>
                </a:ln>
                <a:solidFill>
                  <a:srgbClr val="DC5C31"/>
                </a:solidFill>
                <a:effectLst/>
                <a:uLnTx/>
                <a:uFillTx/>
                <a:latin typeface="Arial"/>
                <a:ea typeface="黑体" panose="02010609060101010101" pitchFamily="49" charset="-122"/>
                <a:cs typeface="+mn-cs"/>
              </a:rPr>
              <a:t>相关文件与高校制度</a:t>
            </a:r>
          </a:p>
        </p:txBody>
      </p:sp>
      <p:sp>
        <p:nvSpPr>
          <p:cNvPr id="52" name="任意多边形 24"/>
          <p:cNvSpPr>
            <a:spLocks noChangeArrowheads="1"/>
          </p:cNvSpPr>
          <p:nvPr>
            <p:custDataLst>
              <p:tags r:id="rId11"/>
            </p:custDataLst>
          </p:nvPr>
        </p:nvSpPr>
        <p:spPr bwMode="auto">
          <a:xfrm>
            <a:off x="4845986" y="4477131"/>
            <a:ext cx="560388" cy="649287"/>
          </a:xfrm>
          <a:custGeom>
            <a:avLst/>
            <a:gdLst>
              <a:gd name="T0" fmla="*/ 282132 w 561608"/>
              <a:gd name="T1" fmla="*/ 0 h 649318"/>
              <a:gd name="T2" fmla="*/ 560345 w 561608"/>
              <a:gd name="T3" fmla="*/ 159704 h 649318"/>
              <a:gd name="T4" fmla="*/ 560345 w 561608"/>
              <a:gd name="T5" fmla="*/ 485658 h 649318"/>
              <a:gd name="T6" fmla="*/ 282132 w 561608"/>
              <a:gd name="T7" fmla="*/ 649288 h 649318"/>
              <a:gd name="T8" fmla="*/ 0 w 561608"/>
              <a:gd name="T9" fmla="*/ 485658 h 649318"/>
              <a:gd name="T10" fmla="*/ 0 w 561608"/>
              <a:gd name="T11" fmla="*/ 159704 h 649318"/>
              <a:gd name="T12" fmla="*/ 0 60000 65536"/>
              <a:gd name="T13" fmla="*/ 0 60000 65536"/>
              <a:gd name="T14" fmla="*/ 0 60000 65536"/>
              <a:gd name="T15" fmla="*/ 0 60000 65536"/>
              <a:gd name="T16" fmla="*/ 0 60000 65536"/>
              <a:gd name="T17" fmla="*/ 0 60000 65536"/>
              <a:gd name="T18" fmla="*/ 0 w 561608"/>
              <a:gd name="T19" fmla="*/ 0 h 649318"/>
              <a:gd name="T20" fmla="*/ 561608 w 561608"/>
              <a:gd name="T21" fmla="*/ 649318 h 649318"/>
            </a:gdLst>
            <a:ahLst/>
            <a:cxnLst>
              <a:cxn ang="T12">
                <a:pos x="T0" y="T1"/>
              </a:cxn>
              <a:cxn ang="T13">
                <a:pos x="T2" y="T3"/>
              </a:cxn>
              <a:cxn ang="T14">
                <a:pos x="T4" y="T5"/>
              </a:cxn>
              <a:cxn ang="T15">
                <a:pos x="T6" y="T7"/>
              </a:cxn>
              <a:cxn ang="T16">
                <a:pos x="T8" y="T9"/>
              </a:cxn>
              <a:cxn ang="T17">
                <a:pos x="T10" y="T11"/>
              </a:cxn>
            </a:cxnLst>
            <a:rect l="T18" t="T19" r="T20" b="T21"/>
            <a:pathLst>
              <a:path w="561608" h="649318">
                <a:moveTo>
                  <a:pt x="282768" y="0"/>
                </a:moveTo>
                <a:lnTo>
                  <a:pt x="561608" y="159711"/>
                </a:lnTo>
                <a:lnTo>
                  <a:pt x="561608" y="485680"/>
                </a:lnTo>
                <a:lnTo>
                  <a:pt x="282768" y="649318"/>
                </a:lnTo>
                <a:lnTo>
                  <a:pt x="0" y="485680"/>
                </a:lnTo>
                <a:lnTo>
                  <a:pt x="0" y="159711"/>
                </a:lnTo>
                <a:lnTo>
                  <a:pt x="282768" y="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rgbClr val="FFFFFF"/>
                </a:solidFill>
                <a:effectLst/>
                <a:uLnTx/>
                <a:uFillTx/>
                <a:latin typeface="Arial"/>
                <a:ea typeface="黑体" panose="02010609060101010101" pitchFamily="49" charset="-122"/>
                <a:cs typeface="+mn-cs"/>
              </a:rPr>
              <a:t>四</a:t>
            </a:r>
          </a:p>
        </p:txBody>
      </p:sp>
    </p:spTree>
    <p:custDataLst>
      <p:tags r:id="rId1"/>
    </p:custDataLst>
    <p:extLst>
      <p:ext uri="{BB962C8B-B14F-4D97-AF65-F5344CB8AC3E}">
        <p14:creationId xmlns:p14="http://schemas.microsoft.com/office/powerpoint/2010/main" xmlns="" val="343394807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0670" y="1961733"/>
            <a:ext cx="9595262" cy="265176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6.</a:t>
            </a:r>
            <a:r>
              <a:rPr lang="zh-CN" altLang="en-US" sz="2800" dirty="0">
                <a:solidFill>
                  <a:srgbClr val="4B4D4F"/>
                </a:solidFill>
                <a:latin typeface="微软雅黑" panose="020B0503020204020204" charset="-122"/>
                <a:ea typeface="微软雅黑" panose="020B0503020204020204" charset="-122"/>
              </a:rPr>
              <a:t>学术不端（ </a:t>
            </a:r>
            <a:r>
              <a:rPr lang="en-US" altLang="zh-CN" sz="2800" dirty="0">
                <a:solidFill>
                  <a:srgbClr val="4B4D4F"/>
                </a:solidFill>
                <a:latin typeface="微软雅黑" panose="020B0503020204020204" charset="-122"/>
                <a:ea typeface="微软雅黑" panose="020B0503020204020204" charset="-122"/>
              </a:rPr>
              <a:t>academic misconduct  </a:t>
            </a:r>
            <a:r>
              <a:rPr lang="zh-CN" altLang="en-US" sz="2800" dirty="0">
                <a:solidFill>
                  <a:srgbClr val="4B4D4F"/>
                </a:solidFill>
                <a:latin typeface="微软雅黑" panose="020B0503020204020204" charset="-122"/>
                <a:ea typeface="微软雅黑" panose="020B0503020204020204" charset="-122"/>
              </a:rPr>
              <a:t>） </a:t>
            </a:r>
          </a:p>
          <a:p>
            <a:pPr>
              <a:lnSpc>
                <a:spcPct val="150000"/>
              </a:lnSpc>
            </a:pPr>
            <a:r>
              <a:rPr lang="zh-CN" altLang="en-US" sz="2800" dirty="0">
                <a:solidFill>
                  <a:srgbClr val="4B4D4F"/>
                </a:solidFill>
                <a:latin typeface="微软雅黑" panose="020B0503020204020204" charset="-122"/>
                <a:ea typeface="微软雅黑" panose="020B0503020204020204" charset="-122"/>
              </a:rPr>
              <a:t>      学术不端是指在科学研究和学术活动中出现的各种</a:t>
            </a:r>
            <a:r>
              <a:rPr lang="zh-CN" altLang="en-US" sz="2800" dirty="0">
                <a:solidFill>
                  <a:srgbClr val="EA9B26">
                    <a:lumMod val="75000"/>
                  </a:srgbClr>
                </a:solidFill>
                <a:latin typeface="微软雅黑" panose="020B0503020204020204" charset="-122"/>
                <a:ea typeface="微软雅黑" panose="020B0503020204020204" charset="-122"/>
              </a:rPr>
              <a:t>造假、抄袭、剽窃和其他违背学术共同体道德惯例</a:t>
            </a:r>
            <a:r>
              <a:rPr lang="zh-CN" altLang="en-US" sz="2800" dirty="0">
                <a:solidFill>
                  <a:srgbClr val="4B4D4F"/>
                </a:solidFill>
                <a:latin typeface="微软雅黑" panose="020B0503020204020204" charset="-122"/>
                <a:ea typeface="微软雅黑" panose="020B0503020204020204" charset="-122"/>
              </a:rPr>
              <a:t>的行为 。</a:t>
            </a:r>
          </a:p>
          <a:p>
            <a:pPr>
              <a:lnSpc>
                <a:spcPct val="150000"/>
              </a:lnSpc>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5315249"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（一）基本概念</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284937"/>
            <a:ext cx="9595262" cy="393192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基本准则</a:t>
            </a:r>
          </a:p>
          <a:p>
            <a:pPr marL="457200" indent="-457200">
              <a:lnSpc>
                <a:spcPct val="150000"/>
              </a:lnSpc>
              <a:buFont typeface="Wingdings" panose="05000000000000000000" pitchFamily="2" charset="2"/>
              <a:buChar char="Ø"/>
            </a:pPr>
            <a:r>
              <a:rPr lang="zh-CN" altLang="en-US" sz="2800" dirty="0">
                <a:solidFill>
                  <a:schemeClr val="accent2">
                    <a:lumMod val="75000"/>
                  </a:schemeClr>
                </a:solidFill>
                <a:latin typeface="微软雅黑" panose="020B0503020204020204" charset="-122"/>
                <a:ea typeface="微软雅黑" panose="020B0503020204020204" charset="-122"/>
              </a:rPr>
              <a:t>（</a:t>
            </a:r>
            <a:r>
              <a:rPr lang="en-US" altLang="zh-CN" sz="2800" dirty="0">
                <a:solidFill>
                  <a:schemeClr val="accent2">
                    <a:lumMod val="75000"/>
                  </a:schemeClr>
                </a:solidFill>
                <a:latin typeface="微软雅黑" panose="020B0503020204020204" charset="-122"/>
                <a:ea typeface="微软雅黑" panose="020B0503020204020204" charset="-122"/>
              </a:rPr>
              <a:t>1</a:t>
            </a:r>
            <a:r>
              <a:rPr lang="zh-CN" altLang="en-US" sz="2800" dirty="0">
                <a:solidFill>
                  <a:schemeClr val="accent2">
                    <a:lumMod val="75000"/>
                  </a:schemeClr>
                </a:solidFill>
                <a:latin typeface="微软雅黑" panose="020B0503020204020204" charset="-122"/>
                <a:ea typeface="微软雅黑" panose="020B0503020204020204" charset="-122"/>
              </a:rPr>
              <a:t>）遵纪守法，弘扬科学精神 </a:t>
            </a:r>
          </a:p>
          <a:p>
            <a:pPr marL="457200" indent="-457200">
              <a:lnSpc>
                <a:spcPct val="150000"/>
              </a:lnSpc>
              <a:buFont typeface="Wingdings" panose="05000000000000000000" pitchFamily="2" charset="2"/>
              <a:buChar char="Ø"/>
            </a:pPr>
            <a:r>
              <a:rPr lang="zh-CN" altLang="en-US" sz="2800" dirty="0">
                <a:solidFill>
                  <a:schemeClr val="accent2">
                    <a:lumMod val="75000"/>
                  </a:schemeClr>
                </a:solidFill>
                <a:latin typeface="微软雅黑" panose="020B0503020204020204" charset="-122"/>
                <a:ea typeface="微软雅黑" panose="020B0503020204020204" charset="-122"/>
              </a:rPr>
              <a:t>（</a:t>
            </a:r>
            <a:r>
              <a:rPr lang="en-US" altLang="zh-CN" sz="2800" dirty="0">
                <a:solidFill>
                  <a:schemeClr val="accent2">
                    <a:lumMod val="75000"/>
                  </a:schemeClr>
                </a:solidFill>
                <a:latin typeface="微软雅黑" panose="020B0503020204020204" charset="-122"/>
                <a:ea typeface="微软雅黑" panose="020B0503020204020204" charset="-122"/>
              </a:rPr>
              <a:t>2</a:t>
            </a:r>
            <a:r>
              <a:rPr lang="zh-CN" altLang="en-US" sz="2800" dirty="0">
                <a:solidFill>
                  <a:schemeClr val="accent2">
                    <a:lumMod val="75000"/>
                  </a:schemeClr>
                </a:solidFill>
                <a:latin typeface="微软雅黑" panose="020B0503020204020204" charset="-122"/>
                <a:ea typeface="微软雅黑" panose="020B0503020204020204" charset="-122"/>
              </a:rPr>
              <a:t>）严谨治学，反对浮躁作风</a:t>
            </a:r>
          </a:p>
          <a:p>
            <a:pPr marL="457200" indent="-457200">
              <a:lnSpc>
                <a:spcPct val="150000"/>
              </a:lnSpc>
              <a:buFont typeface="Wingdings" panose="05000000000000000000" pitchFamily="2" charset="2"/>
              <a:buChar char="Ø"/>
            </a:pPr>
            <a:r>
              <a:rPr lang="zh-CN" altLang="en-US" sz="2800" dirty="0">
                <a:solidFill>
                  <a:schemeClr val="accent2">
                    <a:lumMod val="75000"/>
                  </a:schemeClr>
                </a:solidFill>
                <a:latin typeface="微软雅黑" panose="020B0503020204020204" charset="-122"/>
                <a:ea typeface="微软雅黑" panose="020B0503020204020204" charset="-122"/>
              </a:rPr>
              <a:t>（</a:t>
            </a:r>
            <a:r>
              <a:rPr lang="en-US" altLang="zh-CN" sz="2800" dirty="0">
                <a:solidFill>
                  <a:schemeClr val="accent2">
                    <a:lumMod val="75000"/>
                  </a:schemeClr>
                </a:solidFill>
                <a:latin typeface="微软雅黑" panose="020B0503020204020204" charset="-122"/>
                <a:ea typeface="微软雅黑" panose="020B0503020204020204" charset="-122"/>
              </a:rPr>
              <a:t>3</a:t>
            </a:r>
            <a:r>
              <a:rPr lang="zh-CN" altLang="en-US" sz="2800" dirty="0">
                <a:solidFill>
                  <a:schemeClr val="accent2">
                    <a:lumMod val="75000"/>
                  </a:schemeClr>
                </a:solidFill>
                <a:latin typeface="微软雅黑" panose="020B0503020204020204" charset="-122"/>
                <a:ea typeface="微软雅黑" panose="020B0503020204020204" charset="-122"/>
              </a:rPr>
              <a:t>）公开、公正，开展公平竞争</a:t>
            </a:r>
          </a:p>
          <a:p>
            <a:pPr marL="457200" indent="-457200">
              <a:lnSpc>
                <a:spcPct val="150000"/>
              </a:lnSpc>
              <a:buFont typeface="Wingdings" panose="05000000000000000000" pitchFamily="2" charset="2"/>
              <a:buChar char="Ø"/>
            </a:pPr>
            <a:r>
              <a:rPr lang="zh-CN" altLang="en-US" sz="2800" dirty="0">
                <a:solidFill>
                  <a:schemeClr val="accent2">
                    <a:lumMod val="75000"/>
                  </a:schemeClr>
                </a:solidFill>
                <a:latin typeface="微软雅黑" panose="020B0503020204020204" charset="-122"/>
                <a:ea typeface="微软雅黑" panose="020B0503020204020204" charset="-122"/>
              </a:rPr>
              <a:t>（</a:t>
            </a:r>
            <a:r>
              <a:rPr lang="en-US" altLang="zh-CN" sz="2800" dirty="0">
                <a:solidFill>
                  <a:schemeClr val="accent2">
                    <a:lumMod val="75000"/>
                  </a:schemeClr>
                </a:solidFill>
                <a:latin typeface="微软雅黑" panose="020B0503020204020204" charset="-122"/>
                <a:ea typeface="微软雅黑" panose="020B0503020204020204" charset="-122"/>
              </a:rPr>
              <a:t>4</a:t>
            </a:r>
            <a:r>
              <a:rPr lang="zh-CN" altLang="en-US" sz="2800" dirty="0">
                <a:solidFill>
                  <a:schemeClr val="accent2">
                    <a:lumMod val="75000"/>
                  </a:schemeClr>
                </a:solidFill>
                <a:latin typeface="微软雅黑" panose="020B0503020204020204" charset="-122"/>
                <a:ea typeface="微软雅黑" panose="020B0503020204020204" charset="-122"/>
              </a:rPr>
              <a:t>）互相尊重，发扬学术民主</a:t>
            </a:r>
          </a:p>
          <a:p>
            <a:pPr marL="457200" indent="-457200">
              <a:lnSpc>
                <a:spcPct val="150000"/>
              </a:lnSpc>
              <a:buFont typeface="Wingdings" panose="05000000000000000000" pitchFamily="2" charset="2"/>
              <a:buChar char="Ø"/>
            </a:pPr>
            <a:r>
              <a:rPr lang="zh-CN" altLang="en-US" sz="2800" dirty="0">
                <a:solidFill>
                  <a:schemeClr val="accent2">
                    <a:lumMod val="75000"/>
                  </a:schemeClr>
                </a:solidFill>
                <a:latin typeface="微软雅黑" panose="020B0503020204020204" charset="-122"/>
                <a:ea typeface="微软雅黑" panose="020B0503020204020204" charset="-122"/>
              </a:rPr>
              <a:t>（</a:t>
            </a:r>
            <a:r>
              <a:rPr lang="en-US" altLang="zh-CN" sz="2800" dirty="0">
                <a:solidFill>
                  <a:schemeClr val="accent2">
                    <a:lumMod val="75000"/>
                  </a:schemeClr>
                </a:solidFill>
                <a:latin typeface="微软雅黑" panose="020B0503020204020204" charset="-122"/>
                <a:ea typeface="微软雅黑" panose="020B0503020204020204" charset="-122"/>
              </a:rPr>
              <a:t>5</a:t>
            </a:r>
            <a:r>
              <a:rPr lang="zh-CN" altLang="en-US" sz="2800" dirty="0">
                <a:solidFill>
                  <a:schemeClr val="accent2">
                    <a:lumMod val="75000"/>
                  </a:schemeClr>
                </a:solidFill>
                <a:latin typeface="微软雅黑" panose="020B0503020204020204" charset="-122"/>
                <a:ea typeface="微软雅黑" panose="020B0503020204020204" charset="-122"/>
              </a:rPr>
              <a:t>）以身作则，恪守学术规范</a:t>
            </a:r>
          </a:p>
        </p:txBody>
      </p:sp>
      <p:sp>
        <p:nvSpPr>
          <p:cNvPr id="6" name="文本框 5"/>
          <p:cNvSpPr txBox="1"/>
          <p:nvPr/>
        </p:nvSpPr>
        <p:spPr>
          <a:xfrm>
            <a:off x="1502409" y="386715"/>
            <a:ext cx="762971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（二）科技工作者应遵守的学术规范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5"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6"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284937"/>
            <a:ext cx="9595262" cy="457200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查新和项目申请规范</a:t>
            </a:r>
          </a:p>
          <a:p>
            <a:pPr>
              <a:lnSpc>
                <a:spcPct val="150000"/>
              </a:lnSpc>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）查新</a:t>
            </a:r>
            <a:endParaRPr lang="en-US" altLang="zh-CN" sz="2800" dirty="0">
              <a:solidFill>
                <a:srgbClr val="4B4D4F"/>
              </a:solidFill>
              <a:latin typeface="微软雅黑" panose="020B0503020204020204" charset="-122"/>
              <a:ea typeface="微软雅黑" panose="020B0503020204020204" charset="-122"/>
            </a:endParaRPr>
          </a:p>
          <a:p>
            <a:pPr>
              <a:lnSpc>
                <a:spcPct val="150000"/>
              </a:lnSpc>
            </a:pPr>
            <a:r>
              <a:rPr lang="zh-CN" altLang="en-US" sz="2800" dirty="0">
                <a:solidFill>
                  <a:srgbClr val="4B4D4F"/>
                </a:solidFill>
                <a:latin typeface="微软雅黑" panose="020B0503020204020204" charset="-122"/>
                <a:ea typeface="微软雅黑" panose="020B0503020204020204" charset="-122"/>
              </a:rPr>
              <a:t>       一般分</a:t>
            </a:r>
            <a:r>
              <a:rPr lang="zh-CN" altLang="en-US" sz="2800" dirty="0">
                <a:solidFill>
                  <a:schemeClr val="accent2">
                    <a:lumMod val="75000"/>
                  </a:schemeClr>
                </a:solidFill>
                <a:latin typeface="微软雅黑" panose="020B0503020204020204" charset="-122"/>
                <a:ea typeface="微软雅黑" panose="020B0503020204020204" charset="-122"/>
              </a:rPr>
              <a:t>立项查新</a:t>
            </a:r>
            <a:r>
              <a:rPr lang="zh-CN" altLang="en-US" sz="2800" dirty="0">
                <a:solidFill>
                  <a:srgbClr val="4B4D4F"/>
                </a:solidFill>
                <a:latin typeface="微软雅黑" panose="020B0503020204020204" charset="-122"/>
                <a:ea typeface="微软雅黑" panose="020B0503020204020204" charset="-122"/>
              </a:rPr>
              <a:t>和</a:t>
            </a:r>
            <a:r>
              <a:rPr lang="zh-CN" altLang="en-US" sz="2800" dirty="0">
                <a:solidFill>
                  <a:schemeClr val="accent2">
                    <a:lumMod val="75000"/>
                  </a:schemeClr>
                </a:solidFill>
                <a:latin typeface="微软雅黑" panose="020B0503020204020204" charset="-122"/>
                <a:ea typeface="微软雅黑" panose="020B0503020204020204" charset="-122"/>
              </a:rPr>
              <a:t>成果查新</a:t>
            </a:r>
            <a:r>
              <a:rPr lang="zh-CN" altLang="en-US" sz="2800" dirty="0">
                <a:solidFill>
                  <a:srgbClr val="4B4D4F"/>
                </a:solidFill>
                <a:latin typeface="微软雅黑" panose="020B0503020204020204" charset="-122"/>
                <a:ea typeface="微软雅黑" panose="020B0503020204020204" charset="-122"/>
              </a:rPr>
              <a:t>；根据查新要求到有查新资格的单位查新。</a:t>
            </a:r>
          </a:p>
          <a:p>
            <a:pPr>
              <a:lnSpc>
                <a:spcPct val="150000"/>
              </a:lnSpc>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）项目申请</a:t>
            </a:r>
          </a:p>
          <a:p>
            <a:pPr>
              <a:lnSpc>
                <a:spcPct val="150000"/>
              </a:lnSpc>
            </a:pPr>
            <a:r>
              <a:rPr lang="zh-CN" altLang="en-US" sz="2800" dirty="0">
                <a:solidFill>
                  <a:srgbClr val="4B4D4F"/>
                </a:solidFill>
                <a:latin typeface="微软雅黑" panose="020B0503020204020204" charset="-122"/>
                <a:ea typeface="微软雅黑" panose="020B0503020204020204" charset="-122"/>
              </a:rPr>
              <a:t>       立项申请应</a:t>
            </a:r>
            <a:r>
              <a:rPr lang="zh-CN" altLang="en-US" sz="2800" dirty="0">
                <a:solidFill>
                  <a:schemeClr val="accent2">
                    <a:lumMod val="75000"/>
                  </a:schemeClr>
                </a:solidFill>
                <a:latin typeface="微软雅黑" panose="020B0503020204020204" charset="-122"/>
                <a:ea typeface="微软雅黑" panose="020B0503020204020204" charset="-122"/>
              </a:rPr>
              <a:t>真实、有据、创新和实事求是</a:t>
            </a:r>
            <a:r>
              <a:rPr lang="zh-CN" altLang="en-US" sz="2800" dirty="0">
                <a:solidFill>
                  <a:srgbClr val="4B4D4F"/>
                </a:solidFill>
                <a:latin typeface="微软雅黑" panose="020B0503020204020204" charset="-122"/>
                <a:ea typeface="微软雅黑" panose="020B0503020204020204" charset="-122"/>
              </a:rPr>
              <a:t>并根据项目申请书要求逐项填写。</a:t>
            </a:r>
          </a:p>
        </p:txBody>
      </p:sp>
      <p:sp>
        <p:nvSpPr>
          <p:cNvPr id="6" name="文本框 5"/>
          <p:cNvSpPr txBox="1"/>
          <p:nvPr/>
        </p:nvSpPr>
        <p:spPr>
          <a:xfrm>
            <a:off x="1502409" y="386715"/>
            <a:ext cx="762971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（二）科技工作者应遵守的学术规范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284937"/>
            <a:ext cx="9595262" cy="530352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a:solidFill>
                  <a:srgbClr val="C00000"/>
                </a:solidFill>
                <a:latin typeface="微软雅黑" panose="020B0503020204020204" charset="-122"/>
                <a:ea typeface="微软雅黑" panose="020B0503020204020204" charset="-122"/>
              </a:rPr>
              <a:t>问题与讨论</a:t>
            </a:r>
          </a:p>
          <a:p>
            <a:pPr>
              <a:lnSpc>
                <a:spcPct val="150000"/>
              </a:lnSpc>
            </a:pPr>
            <a:r>
              <a:rPr lang="zh-CN" altLang="en-US" sz="2800" dirty="0">
                <a:solidFill>
                  <a:srgbClr val="4B4D4F"/>
                </a:solidFill>
                <a:latin typeface="微软雅黑" panose="020B0503020204020204" charset="-122"/>
                <a:ea typeface="微软雅黑" panose="020B0503020204020204" charset="-122"/>
              </a:rPr>
              <a:t>       </a:t>
            </a:r>
            <a:r>
              <a:rPr lang="zh-CN" altLang="en-US" sz="2400" dirty="0">
                <a:solidFill>
                  <a:srgbClr val="4B4D4F"/>
                </a:solidFill>
                <a:latin typeface="微软雅黑" panose="020B0503020204020204" charset="-122"/>
                <a:ea typeface="微软雅黑" panose="020B0503020204020204" charset="-122"/>
              </a:rPr>
              <a:t>在课题立项或是成果鉴定时都要求有“查新”，并以查新结果作为该课题或成果是否具有新颖性或创新性的重要依据。现在的问题是：</a:t>
            </a:r>
            <a:endParaRPr lang="en-US" altLang="zh-CN" sz="2400" dirty="0">
              <a:solidFill>
                <a:srgbClr val="4B4D4F"/>
              </a:solidFill>
              <a:latin typeface="微软雅黑" panose="020B0503020204020204" charset="-122"/>
              <a:ea typeface="微软雅黑" panose="020B0503020204020204" charset="-122"/>
            </a:endParaRPr>
          </a:p>
          <a:p>
            <a:pPr>
              <a:lnSpc>
                <a:spcPct val="150000"/>
              </a:lnSpc>
            </a:pPr>
            <a:r>
              <a:rPr lang="zh-CN" altLang="en-US" sz="2000" dirty="0">
                <a:solidFill>
                  <a:srgbClr val="4B4D4F"/>
                </a:solidFill>
                <a:latin typeface="微软雅黑" panose="020B0503020204020204" charset="-122"/>
                <a:ea typeface="微软雅黑" panose="020B0503020204020204" charset="-122"/>
              </a:rPr>
              <a:t>（</a:t>
            </a:r>
            <a:r>
              <a:rPr lang="en-US" altLang="zh-CN" sz="2000" dirty="0">
                <a:solidFill>
                  <a:srgbClr val="4B4D4F"/>
                </a:solidFill>
                <a:latin typeface="微软雅黑" panose="020B0503020204020204" charset="-122"/>
                <a:ea typeface="微软雅黑" panose="020B0503020204020204" charset="-122"/>
              </a:rPr>
              <a:t>1</a:t>
            </a:r>
            <a:r>
              <a:rPr lang="zh-CN" altLang="en-US" sz="2000" dirty="0">
                <a:solidFill>
                  <a:srgbClr val="4B4D4F"/>
                </a:solidFill>
                <a:latin typeface="微软雅黑" panose="020B0503020204020204" charset="-122"/>
                <a:ea typeface="微软雅黑" panose="020B0503020204020204" charset="-122"/>
              </a:rPr>
              <a:t>）查新或检索的期刊、图书资料有一定的时限性，如</a:t>
            </a:r>
            <a:r>
              <a:rPr lang="en-US" altLang="zh-CN" sz="2000" dirty="0">
                <a:solidFill>
                  <a:srgbClr val="4B4D4F"/>
                </a:solidFill>
                <a:latin typeface="微软雅黑" panose="020B0503020204020204" charset="-122"/>
                <a:ea typeface="微软雅黑" panose="020B0503020204020204" charset="-122"/>
              </a:rPr>
              <a:t>20</a:t>
            </a:r>
            <a:r>
              <a:rPr lang="zh-CN" altLang="en-US" sz="2000" dirty="0">
                <a:solidFill>
                  <a:srgbClr val="4B4D4F"/>
                </a:solidFill>
                <a:latin typeface="微软雅黑" panose="020B0503020204020204" charset="-122"/>
                <a:ea typeface="微软雅黑" panose="020B0503020204020204" charset="-122"/>
              </a:rPr>
              <a:t>年。那么在</a:t>
            </a:r>
            <a:r>
              <a:rPr lang="en-US" altLang="zh-CN" sz="2000" dirty="0">
                <a:solidFill>
                  <a:srgbClr val="4B4D4F"/>
                </a:solidFill>
                <a:latin typeface="微软雅黑" panose="020B0503020204020204" charset="-122"/>
                <a:ea typeface="微软雅黑" panose="020B0503020204020204" charset="-122"/>
              </a:rPr>
              <a:t>20</a:t>
            </a:r>
            <a:r>
              <a:rPr lang="zh-CN" altLang="en-US" sz="2000" dirty="0">
                <a:solidFill>
                  <a:srgbClr val="4B4D4F"/>
                </a:solidFill>
                <a:latin typeface="微软雅黑" panose="020B0503020204020204" charset="-122"/>
                <a:ea typeface="微软雅黑" panose="020B0503020204020204" charset="-122"/>
              </a:rPr>
              <a:t>年以前就已经研究过的甚至已经解决的问题，就检索不到，还当成新的课题来立项研究或被鉴定成新的成果。</a:t>
            </a:r>
            <a:endParaRPr lang="en-US" altLang="zh-CN" sz="2000" dirty="0">
              <a:solidFill>
                <a:srgbClr val="4B4D4F"/>
              </a:solidFill>
              <a:latin typeface="微软雅黑" panose="020B0503020204020204" charset="-122"/>
              <a:ea typeface="微软雅黑" panose="020B0503020204020204" charset="-122"/>
            </a:endParaRPr>
          </a:p>
          <a:p>
            <a:pPr>
              <a:lnSpc>
                <a:spcPct val="150000"/>
              </a:lnSpc>
            </a:pPr>
            <a:r>
              <a:rPr lang="zh-CN" altLang="en-US" sz="2000" dirty="0">
                <a:solidFill>
                  <a:srgbClr val="4B4D4F"/>
                </a:solidFill>
                <a:latin typeface="微软雅黑" panose="020B0503020204020204" charset="-122"/>
                <a:ea typeface="微软雅黑" panose="020B0503020204020204" charset="-122"/>
              </a:rPr>
              <a:t>（</a:t>
            </a:r>
            <a:r>
              <a:rPr lang="en-US" altLang="zh-CN" sz="2000" dirty="0">
                <a:solidFill>
                  <a:srgbClr val="4B4D4F"/>
                </a:solidFill>
                <a:latin typeface="微软雅黑" panose="020B0503020204020204" charset="-122"/>
                <a:ea typeface="微软雅黑" panose="020B0503020204020204" charset="-122"/>
              </a:rPr>
              <a:t>2</a:t>
            </a:r>
            <a:r>
              <a:rPr lang="zh-CN" altLang="en-US" sz="2000" dirty="0">
                <a:solidFill>
                  <a:srgbClr val="4B4D4F"/>
                </a:solidFill>
                <a:latin typeface="微软雅黑" panose="020B0503020204020204" charset="-122"/>
                <a:ea typeface="微软雅黑" panose="020B0503020204020204" charset="-122"/>
              </a:rPr>
              <a:t>）查新的结论与所提供的检索词或检索式有很大关系，如加上一个地区或物种的限定，很可能使一项并不新颖的研究，被鉴定为创新性成果。你对这两个问题有什么看法？应当怎样解决？</a:t>
            </a:r>
          </a:p>
          <a:p>
            <a:pPr>
              <a:lnSpc>
                <a:spcPct val="150000"/>
              </a:lnSpc>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62971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（二）科技工作者应遵守的学术规范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284937"/>
            <a:ext cx="9595262" cy="329184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3.</a:t>
            </a:r>
            <a:r>
              <a:rPr lang="zh-CN" altLang="en-US" sz="2800" dirty="0">
                <a:solidFill>
                  <a:srgbClr val="4B4D4F"/>
                </a:solidFill>
                <a:latin typeface="微软雅黑" panose="020B0503020204020204" charset="-122"/>
                <a:ea typeface="微软雅黑" panose="020B0503020204020204" charset="-122"/>
              </a:rPr>
              <a:t>项目实施规范</a:t>
            </a:r>
          </a:p>
          <a:p>
            <a:pPr>
              <a:lnSpc>
                <a:spcPct val="150000"/>
              </a:lnSpc>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）遵守项目</a:t>
            </a:r>
            <a:r>
              <a:rPr lang="zh-CN" altLang="en-US" sz="2800" dirty="0">
                <a:solidFill>
                  <a:srgbClr val="EA9B26">
                    <a:lumMod val="75000"/>
                  </a:srgbClr>
                </a:solidFill>
                <a:latin typeface="微软雅黑" panose="020B0503020204020204" charset="-122"/>
                <a:ea typeface="微软雅黑" panose="020B0503020204020204" charset="-122"/>
              </a:rPr>
              <a:t>资助单位的有关规定</a:t>
            </a:r>
          </a:p>
          <a:p>
            <a:pPr>
              <a:lnSpc>
                <a:spcPct val="150000"/>
              </a:lnSpc>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）实施过程中坚持</a:t>
            </a:r>
            <a:r>
              <a:rPr lang="zh-CN" altLang="en-US" sz="2800" dirty="0">
                <a:solidFill>
                  <a:srgbClr val="EA9B26">
                    <a:lumMod val="75000"/>
                  </a:srgbClr>
                </a:solidFill>
                <a:latin typeface="微软雅黑" panose="020B0503020204020204" charset="-122"/>
                <a:ea typeface="微软雅黑" panose="020B0503020204020204" charset="-122"/>
              </a:rPr>
              <a:t>实事求是</a:t>
            </a:r>
          </a:p>
          <a:p>
            <a:pPr>
              <a:lnSpc>
                <a:spcPct val="150000"/>
              </a:lnSpc>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3</a:t>
            </a:r>
            <a:r>
              <a:rPr lang="zh-CN" altLang="en-US" sz="2800" dirty="0">
                <a:solidFill>
                  <a:srgbClr val="4B4D4F"/>
                </a:solidFill>
                <a:latin typeface="微软雅黑" panose="020B0503020204020204" charset="-122"/>
                <a:ea typeface="微软雅黑" panose="020B0503020204020204" charset="-122"/>
              </a:rPr>
              <a:t>）</a:t>
            </a:r>
            <a:r>
              <a:rPr lang="zh-CN" altLang="en-US" sz="2800" dirty="0">
                <a:solidFill>
                  <a:srgbClr val="EA9B26">
                    <a:lumMod val="75000"/>
                  </a:srgbClr>
                </a:solidFill>
                <a:latin typeface="微软雅黑" panose="020B0503020204020204" charset="-122"/>
                <a:ea typeface="微软雅黑" panose="020B0503020204020204" charset="-122"/>
              </a:rPr>
              <a:t>科研协作与学术民主</a:t>
            </a:r>
          </a:p>
          <a:p>
            <a:pPr marL="457200" indent="-457200">
              <a:lnSpc>
                <a:spcPct val="150000"/>
              </a:lnSpc>
              <a:buFont typeface="Wingdings" panose="05000000000000000000" pitchFamily="2" charset="2"/>
              <a:buChar char="l"/>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62971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（二）科技工作者应遵守的学术规范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284937"/>
            <a:ext cx="9595262" cy="585216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4.</a:t>
            </a:r>
            <a:r>
              <a:rPr lang="zh-CN" altLang="en-US" sz="2800" dirty="0">
                <a:solidFill>
                  <a:srgbClr val="4B4D4F"/>
                </a:solidFill>
                <a:latin typeface="微软雅黑" panose="020B0503020204020204" charset="-122"/>
                <a:ea typeface="微软雅黑" panose="020B0503020204020204" charset="-122"/>
              </a:rPr>
              <a:t>引文和注释规范</a:t>
            </a:r>
          </a:p>
          <a:p>
            <a:pPr>
              <a:lnSpc>
                <a:spcPct val="150000"/>
              </a:lnSpc>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）引文</a:t>
            </a:r>
          </a:p>
          <a:p>
            <a:pPr>
              <a:lnSpc>
                <a:spcPct val="150000"/>
              </a:lnSpc>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）注释</a:t>
            </a:r>
          </a:p>
          <a:p>
            <a:pPr>
              <a:lnSpc>
                <a:spcPct val="150000"/>
              </a:lnSpc>
            </a:pPr>
            <a:r>
              <a:rPr lang="zh-CN" altLang="en-US" sz="2800" dirty="0">
                <a:solidFill>
                  <a:srgbClr val="4B4D4F"/>
                </a:solidFill>
                <a:latin typeface="微软雅黑" panose="020B0503020204020204" charset="-122"/>
                <a:ea typeface="微软雅黑" panose="020B0503020204020204" charset="-122"/>
              </a:rPr>
              <a:t>            （见“相关规定”）</a:t>
            </a:r>
            <a:endParaRPr lang="en-US" altLang="zh-CN" sz="2800" dirty="0">
              <a:solidFill>
                <a:srgbClr val="4B4D4F"/>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5.</a:t>
            </a:r>
            <a:r>
              <a:rPr lang="zh-CN" altLang="en-US" sz="2800" dirty="0">
                <a:solidFill>
                  <a:srgbClr val="4B4D4F"/>
                </a:solidFill>
                <a:latin typeface="微软雅黑" panose="020B0503020204020204" charset="-122"/>
                <a:ea typeface="微软雅黑" panose="020B0503020204020204" charset="-122"/>
              </a:rPr>
              <a:t>参考文献规范</a:t>
            </a:r>
          </a:p>
          <a:p>
            <a:pPr>
              <a:lnSpc>
                <a:spcPct val="150000"/>
              </a:lnSpc>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）原则</a:t>
            </a:r>
          </a:p>
          <a:p>
            <a:pPr>
              <a:lnSpc>
                <a:spcPct val="150000"/>
              </a:lnSpc>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）格式</a:t>
            </a:r>
          </a:p>
          <a:p>
            <a:pPr>
              <a:lnSpc>
                <a:spcPct val="150000"/>
              </a:lnSpc>
            </a:pPr>
            <a:r>
              <a:rPr lang="zh-CN" altLang="en-US" sz="2800" dirty="0">
                <a:solidFill>
                  <a:srgbClr val="4B4D4F"/>
                </a:solidFill>
                <a:latin typeface="微软雅黑" panose="020B0503020204020204" charset="-122"/>
                <a:ea typeface="微软雅黑" panose="020B0503020204020204" charset="-122"/>
              </a:rPr>
              <a:t>            （见“相关规定”）</a:t>
            </a:r>
          </a:p>
          <a:p>
            <a:pPr>
              <a:lnSpc>
                <a:spcPct val="150000"/>
              </a:lnSpc>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62971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（二）科技工作者应遵守的学术规范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41719"/>
            <a:ext cx="9595262" cy="457200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6.</a:t>
            </a:r>
            <a:r>
              <a:rPr lang="zh-CN" altLang="en-US" sz="2800" dirty="0">
                <a:solidFill>
                  <a:srgbClr val="4B4D4F"/>
                </a:solidFill>
                <a:latin typeface="微软雅黑" panose="020B0503020204020204" charset="-122"/>
                <a:ea typeface="微软雅黑" panose="020B0503020204020204" charset="-122"/>
              </a:rPr>
              <a:t>学术成果的发表与后续工作规范</a:t>
            </a:r>
          </a:p>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）发表</a:t>
            </a:r>
          </a:p>
          <a:p>
            <a:pPr>
              <a:lnSpc>
                <a:spcPct val="150000"/>
              </a:lnSpc>
            </a:pPr>
            <a:r>
              <a:rPr lang="zh-CN" altLang="en-US" sz="2800" dirty="0">
                <a:solidFill>
                  <a:srgbClr val="4B4D4F"/>
                </a:solidFill>
                <a:latin typeface="微软雅黑" panose="020B0503020204020204" charset="-122"/>
                <a:ea typeface="微软雅黑" panose="020B0503020204020204" charset="-122"/>
              </a:rPr>
              <a:t>      不得</a:t>
            </a:r>
            <a:r>
              <a:rPr lang="zh-CN" altLang="en-US" sz="2800" dirty="0">
                <a:solidFill>
                  <a:srgbClr val="EA9B26">
                    <a:lumMod val="75000"/>
                  </a:srgbClr>
                </a:solidFill>
                <a:latin typeface="微软雅黑" panose="020B0503020204020204" charset="-122"/>
                <a:ea typeface="微软雅黑" panose="020B0503020204020204" charset="-122"/>
              </a:rPr>
              <a:t>代写论文或成果造假</a:t>
            </a:r>
            <a:endParaRPr lang="en-US" altLang="zh-CN" sz="2800" dirty="0">
              <a:solidFill>
                <a:srgbClr val="EA9B26">
                  <a:lumMod val="75000"/>
                </a:srgbClr>
              </a:solidFill>
              <a:latin typeface="微软雅黑" panose="020B0503020204020204" charset="-122"/>
              <a:ea typeface="微软雅黑" panose="020B0503020204020204" charset="-122"/>
            </a:endParaRPr>
          </a:p>
          <a:p>
            <a:pPr>
              <a:lnSpc>
                <a:spcPct val="150000"/>
              </a:lnSpc>
            </a:pPr>
            <a:r>
              <a:rPr lang="en-US" altLang="zh-CN" sz="2800" dirty="0">
                <a:solidFill>
                  <a:srgbClr val="4B4D4F"/>
                </a:solidFill>
                <a:latin typeface="微软雅黑" panose="020B0503020204020204" charset="-122"/>
                <a:ea typeface="微软雅黑" panose="020B0503020204020204" charset="-122"/>
              </a:rPr>
              <a:t>      </a:t>
            </a:r>
            <a:r>
              <a:rPr lang="zh-CN" altLang="en-US" sz="2800" dirty="0">
                <a:solidFill>
                  <a:srgbClr val="4B4D4F"/>
                </a:solidFill>
                <a:latin typeface="微软雅黑" panose="020B0503020204020204" charset="-122"/>
                <a:ea typeface="微软雅黑" panose="020B0503020204020204" charset="-122"/>
              </a:rPr>
              <a:t>不得</a:t>
            </a:r>
            <a:r>
              <a:rPr lang="zh-CN" altLang="en-US" sz="2800" dirty="0">
                <a:solidFill>
                  <a:srgbClr val="EA9B26">
                    <a:lumMod val="75000"/>
                  </a:srgbClr>
                </a:solidFill>
                <a:latin typeface="微软雅黑" panose="020B0503020204020204" charset="-122"/>
                <a:ea typeface="微软雅黑" panose="020B0503020204020204" charset="-122"/>
              </a:rPr>
              <a:t>一稿多投</a:t>
            </a:r>
          </a:p>
          <a:p>
            <a:pPr>
              <a:lnSpc>
                <a:spcPct val="150000"/>
              </a:lnSpc>
            </a:pPr>
            <a:r>
              <a:rPr lang="zh-CN" altLang="en-US" sz="2800" dirty="0">
                <a:solidFill>
                  <a:srgbClr val="4B4D4F"/>
                </a:solidFill>
                <a:latin typeface="微软雅黑" panose="020B0503020204020204" charset="-122"/>
                <a:ea typeface="微软雅黑" panose="020B0503020204020204" charset="-122"/>
              </a:rPr>
              <a:t>      成果署名：协商</a:t>
            </a:r>
            <a:endParaRPr lang="en-US" altLang="zh-CN" sz="2800" dirty="0">
              <a:solidFill>
                <a:srgbClr val="4B4D4F"/>
              </a:solidFill>
              <a:latin typeface="微软雅黑" panose="020B0503020204020204" charset="-122"/>
              <a:ea typeface="微软雅黑" panose="020B0503020204020204" charset="-122"/>
            </a:endParaRPr>
          </a:p>
          <a:p>
            <a:pPr>
              <a:lnSpc>
                <a:spcPct val="150000"/>
              </a:lnSpc>
            </a:pPr>
            <a:r>
              <a:rPr lang="en-US" altLang="zh-CN" sz="2800" dirty="0">
                <a:solidFill>
                  <a:srgbClr val="4B4D4F"/>
                </a:solidFill>
                <a:latin typeface="微软雅黑" panose="020B0503020204020204" charset="-122"/>
                <a:ea typeface="微软雅黑" panose="020B0503020204020204" charset="-122"/>
              </a:rPr>
              <a:t>      </a:t>
            </a:r>
            <a:r>
              <a:rPr lang="zh-CN" altLang="en-US" sz="2800" dirty="0">
                <a:solidFill>
                  <a:srgbClr val="4B4D4F"/>
                </a:solidFill>
                <a:latin typeface="微软雅黑" panose="020B0503020204020204" charset="-122"/>
                <a:ea typeface="微软雅黑" panose="020B0503020204020204" charset="-122"/>
              </a:rPr>
              <a:t>申请专利</a:t>
            </a:r>
          </a:p>
          <a:p>
            <a:pPr>
              <a:lnSpc>
                <a:spcPct val="150000"/>
              </a:lnSpc>
            </a:pPr>
            <a:r>
              <a:rPr lang="zh-CN" altLang="en-US" sz="2800" dirty="0">
                <a:solidFill>
                  <a:srgbClr val="4B4D4F"/>
                </a:solidFill>
                <a:latin typeface="微软雅黑" panose="020B0503020204020204" charset="-122"/>
                <a:ea typeface="微软雅黑" panose="020B0503020204020204" charset="-122"/>
              </a:rPr>
              <a:t>      </a:t>
            </a:r>
            <a:r>
              <a:rPr lang="zh-CN" altLang="en-US" sz="2800" dirty="0">
                <a:solidFill>
                  <a:srgbClr val="EA9B26">
                    <a:lumMod val="75000"/>
                  </a:srgbClr>
                </a:solidFill>
                <a:latin typeface="微软雅黑" panose="020B0503020204020204" charset="-122"/>
                <a:ea typeface="微软雅黑" panose="020B0503020204020204" charset="-122"/>
              </a:rPr>
              <a:t>致谢</a:t>
            </a:r>
            <a:endParaRPr lang="en-US" altLang="zh-CN" sz="2800" dirty="0">
              <a:solidFill>
                <a:srgbClr val="EA9B26">
                  <a:lumMod val="75000"/>
                </a:srgbClr>
              </a:solidFill>
              <a:latin typeface="微软雅黑" panose="020B0503020204020204" charset="-122"/>
              <a:ea typeface="微软雅黑" panose="020B0503020204020204" charset="-122"/>
            </a:endParaRPr>
          </a:p>
        </p:txBody>
      </p:sp>
      <p:sp>
        <p:nvSpPr>
          <p:cNvPr id="6" name="文本框 5"/>
          <p:cNvSpPr txBox="1"/>
          <p:nvPr/>
        </p:nvSpPr>
        <p:spPr>
          <a:xfrm>
            <a:off x="1502409" y="386715"/>
            <a:ext cx="762971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（二）科技工作者应遵守的学术规范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548597"/>
            <a:ext cx="9452759" cy="347472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a:solidFill>
                  <a:srgbClr val="C00000"/>
                </a:solidFill>
                <a:latin typeface="微软雅黑" panose="020B0503020204020204" charset="-122"/>
                <a:ea typeface="微软雅黑" panose="020B0503020204020204" charset="-122"/>
              </a:rPr>
              <a:t>问题与讨论：</a:t>
            </a:r>
            <a:endParaRPr lang="en-US" altLang="zh-CN" sz="2800" dirty="0">
              <a:solidFill>
                <a:srgbClr val="C00000"/>
              </a:solidFill>
              <a:latin typeface="微软雅黑" panose="020B0503020204020204" charset="-122"/>
              <a:ea typeface="微软雅黑" panose="020B0503020204020204" charset="-122"/>
            </a:endParaRPr>
          </a:p>
          <a:p>
            <a:pPr>
              <a:lnSpc>
                <a:spcPct val="150000"/>
              </a:lnSpc>
            </a:pPr>
            <a:r>
              <a:rPr lang="zh-CN" altLang="en-US" sz="2400" dirty="0">
                <a:solidFill>
                  <a:srgbClr val="3D3F41"/>
                </a:solidFill>
                <a:latin typeface="微软雅黑" panose="020B0503020204020204" charset="-122"/>
                <a:ea typeface="微软雅黑" panose="020B0503020204020204" charset="-122"/>
              </a:rPr>
              <a:t>      现在由于合作完成的项目越来越多，一篇论文署名的人和单位多达十几人甚至几十人的都有。还出现有几个并列第一作者和并列通讯作者，通讯作者单位的情况，出版部门或期刊编辑部门对此似无一定规定。有的期刊是以所有作者的拼音字母顺序排列，但这样又看不出谁是成果完成的主要贡献者。</a:t>
            </a:r>
            <a:endParaRPr lang="en-US" altLang="zh-CN" sz="2400" dirty="0">
              <a:solidFill>
                <a:srgbClr val="3D3F41"/>
              </a:solidFill>
              <a:latin typeface="微软雅黑" panose="020B0503020204020204" charset="-122"/>
              <a:ea typeface="微软雅黑" panose="020B0503020204020204" charset="-122"/>
            </a:endParaRPr>
          </a:p>
        </p:txBody>
      </p:sp>
      <p:sp>
        <p:nvSpPr>
          <p:cNvPr id="6" name="文本框 5"/>
          <p:cNvSpPr txBox="1"/>
          <p:nvPr/>
        </p:nvSpPr>
        <p:spPr>
          <a:xfrm>
            <a:off x="1502409" y="386715"/>
            <a:ext cx="762971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（二）科技工作者应遵守的学术规范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569945"/>
            <a:ext cx="9595262" cy="393192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）后续工作</a:t>
            </a:r>
          </a:p>
          <a:p>
            <a:pPr>
              <a:lnSpc>
                <a:spcPct val="150000"/>
              </a:lnSpc>
            </a:pPr>
            <a:r>
              <a:rPr lang="zh-CN" altLang="en-US" sz="2800" dirty="0">
                <a:solidFill>
                  <a:srgbClr val="4B4D4F"/>
                </a:solidFill>
                <a:latin typeface="微软雅黑" panose="020B0503020204020204" charset="-122"/>
                <a:ea typeface="微软雅黑" panose="020B0503020204020204" charset="-122"/>
              </a:rPr>
              <a:t>     </a:t>
            </a:r>
            <a:r>
              <a:rPr lang="zh-CN" altLang="en-US" sz="2800" dirty="0">
                <a:solidFill>
                  <a:schemeClr val="accent2">
                    <a:lumMod val="75000"/>
                  </a:schemeClr>
                </a:solidFill>
                <a:latin typeface="微软雅黑" panose="020B0503020204020204" charset="-122"/>
                <a:ea typeface="微软雅黑" panose="020B0503020204020204" charset="-122"/>
              </a:rPr>
              <a:t>纠正错误</a:t>
            </a:r>
          </a:p>
          <a:p>
            <a:pPr>
              <a:lnSpc>
                <a:spcPct val="150000"/>
              </a:lnSpc>
            </a:pPr>
            <a:r>
              <a:rPr lang="zh-CN" altLang="en-US" sz="2800" dirty="0">
                <a:solidFill>
                  <a:schemeClr val="accent2">
                    <a:lumMod val="75000"/>
                  </a:schemeClr>
                </a:solidFill>
                <a:latin typeface="微软雅黑" panose="020B0503020204020204" charset="-122"/>
                <a:ea typeface="微软雅黑" panose="020B0503020204020204" charset="-122"/>
              </a:rPr>
              <a:t>     反对炒作</a:t>
            </a:r>
          </a:p>
          <a:p>
            <a:pPr>
              <a:lnSpc>
                <a:spcPct val="150000"/>
              </a:lnSpc>
            </a:pPr>
            <a:r>
              <a:rPr lang="zh-CN" altLang="en-US" sz="2800" dirty="0">
                <a:solidFill>
                  <a:schemeClr val="accent2">
                    <a:lumMod val="75000"/>
                  </a:schemeClr>
                </a:solidFill>
                <a:latin typeface="微软雅黑" panose="020B0503020204020204" charset="-122"/>
                <a:ea typeface="微软雅黑" panose="020B0503020204020204" charset="-122"/>
              </a:rPr>
              <a:t>     有利后续研究工作</a:t>
            </a:r>
          </a:p>
          <a:p>
            <a:pPr>
              <a:lnSpc>
                <a:spcPct val="150000"/>
              </a:lnSpc>
            </a:pPr>
            <a:r>
              <a:rPr lang="zh-CN" altLang="en-US" sz="2800" dirty="0">
                <a:solidFill>
                  <a:schemeClr val="accent2">
                    <a:lumMod val="75000"/>
                  </a:schemeClr>
                </a:solidFill>
                <a:latin typeface="微软雅黑" panose="020B0503020204020204" charset="-122"/>
                <a:ea typeface="微软雅黑" panose="020B0503020204020204" charset="-122"/>
              </a:rPr>
              <a:t>     保密原则</a:t>
            </a:r>
          </a:p>
          <a:p>
            <a:pPr marL="457200" indent="-457200">
              <a:lnSpc>
                <a:spcPct val="150000"/>
              </a:lnSpc>
              <a:buFont typeface="Wingdings" panose="05000000000000000000" pitchFamily="2" charset="2"/>
              <a:buChar char="l"/>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62971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（二）科技工作者应遵守的学术规范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569945"/>
            <a:ext cx="9595262" cy="585216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7.</a:t>
            </a:r>
            <a:r>
              <a:rPr lang="zh-CN" altLang="en-US" sz="2800" dirty="0">
                <a:solidFill>
                  <a:srgbClr val="4B4D4F"/>
                </a:solidFill>
                <a:latin typeface="微软雅黑" panose="020B0503020204020204" charset="-122"/>
                <a:ea typeface="微软雅黑" panose="020B0503020204020204" charset="-122"/>
              </a:rPr>
              <a:t>学术评价规范</a:t>
            </a:r>
          </a:p>
          <a:p>
            <a:pPr>
              <a:lnSpc>
                <a:spcPct val="150000"/>
              </a:lnSpc>
            </a:pPr>
            <a:r>
              <a:rPr lang="zh-CN" altLang="en-US" sz="2800" dirty="0">
                <a:solidFill>
                  <a:srgbClr val="4B4D4F"/>
                </a:solidFill>
                <a:latin typeface="微软雅黑" panose="020B0503020204020204" charset="-122"/>
                <a:ea typeface="微软雅黑" panose="020B0503020204020204" charset="-122"/>
              </a:rPr>
              <a:t>   </a:t>
            </a:r>
            <a:r>
              <a:rPr lang="zh-CN" altLang="en-US" sz="2800" dirty="0">
                <a:solidFill>
                  <a:schemeClr val="accent2">
                    <a:lumMod val="75000"/>
                  </a:schemeClr>
                </a:solidFill>
                <a:latin typeface="微软雅黑" panose="020B0503020204020204" charset="-122"/>
                <a:ea typeface="微软雅黑" panose="020B0503020204020204" charset="-122"/>
              </a:rPr>
              <a:t>（</a:t>
            </a:r>
            <a:r>
              <a:rPr lang="en-US" altLang="zh-CN" sz="2800" dirty="0">
                <a:solidFill>
                  <a:schemeClr val="accent2">
                    <a:lumMod val="75000"/>
                  </a:schemeClr>
                </a:solidFill>
                <a:latin typeface="微软雅黑" panose="020B0503020204020204" charset="-122"/>
                <a:ea typeface="微软雅黑" panose="020B0503020204020204" charset="-122"/>
              </a:rPr>
              <a:t>1</a:t>
            </a:r>
            <a:r>
              <a:rPr lang="zh-CN" altLang="en-US" sz="2800" dirty="0">
                <a:solidFill>
                  <a:schemeClr val="accent2">
                    <a:lumMod val="75000"/>
                  </a:schemeClr>
                </a:solidFill>
                <a:latin typeface="微软雅黑" panose="020B0503020204020204" charset="-122"/>
                <a:ea typeface="微软雅黑" panose="020B0503020204020204" charset="-122"/>
              </a:rPr>
              <a:t>）同行评议</a:t>
            </a:r>
          </a:p>
          <a:p>
            <a:pPr>
              <a:lnSpc>
                <a:spcPct val="150000"/>
              </a:lnSpc>
            </a:pPr>
            <a:r>
              <a:rPr lang="zh-CN" altLang="en-US" sz="2800" dirty="0">
                <a:solidFill>
                  <a:schemeClr val="accent2">
                    <a:lumMod val="75000"/>
                  </a:schemeClr>
                </a:solidFill>
                <a:latin typeface="微软雅黑" panose="020B0503020204020204" charset="-122"/>
                <a:ea typeface="微软雅黑" panose="020B0503020204020204" charset="-122"/>
              </a:rPr>
              <a:t>   （</a:t>
            </a:r>
            <a:r>
              <a:rPr lang="en-US" altLang="zh-CN" sz="2800" dirty="0">
                <a:solidFill>
                  <a:schemeClr val="accent2">
                    <a:lumMod val="75000"/>
                  </a:schemeClr>
                </a:solidFill>
                <a:latin typeface="微软雅黑" panose="020B0503020204020204" charset="-122"/>
                <a:ea typeface="微软雅黑" panose="020B0503020204020204" charset="-122"/>
              </a:rPr>
              <a:t>2</a:t>
            </a:r>
            <a:r>
              <a:rPr lang="zh-CN" altLang="en-US" sz="2800" dirty="0">
                <a:solidFill>
                  <a:schemeClr val="accent2">
                    <a:lumMod val="75000"/>
                  </a:schemeClr>
                </a:solidFill>
                <a:latin typeface="微软雅黑" panose="020B0503020204020204" charset="-122"/>
                <a:ea typeface="微软雅黑" panose="020B0503020204020204" charset="-122"/>
              </a:rPr>
              <a:t>）坚持客观公正原则</a:t>
            </a:r>
          </a:p>
          <a:p>
            <a:pPr>
              <a:lnSpc>
                <a:spcPct val="150000"/>
              </a:lnSpc>
            </a:pPr>
            <a:r>
              <a:rPr lang="zh-CN" altLang="en-US" sz="2800" dirty="0">
                <a:solidFill>
                  <a:schemeClr val="accent2">
                    <a:lumMod val="75000"/>
                  </a:schemeClr>
                </a:solidFill>
                <a:latin typeface="微软雅黑" panose="020B0503020204020204" charset="-122"/>
                <a:ea typeface="微软雅黑" panose="020B0503020204020204" charset="-122"/>
              </a:rPr>
              <a:t>   （</a:t>
            </a:r>
            <a:r>
              <a:rPr lang="en-US" altLang="zh-CN" sz="2800" dirty="0">
                <a:solidFill>
                  <a:schemeClr val="accent2">
                    <a:lumMod val="75000"/>
                  </a:schemeClr>
                </a:solidFill>
                <a:latin typeface="微软雅黑" panose="020B0503020204020204" charset="-122"/>
                <a:ea typeface="微软雅黑" panose="020B0503020204020204" charset="-122"/>
              </a:rPr>
              <a:t>3</a:t>
            </a:r>
            <a:r>
              <a:rPr lang="zh-CN" altLang="en-US" sz="2800" dirty="0">
                <a:solidFill>
                  <a:schemeClr val="accent2">
                    <a:lumMod val="75000"/>
                  </a:schemeClr>
                </a:solidFill>
                <a:latin typeface="微软雅黑" panose="020B0503020204020204" charset="-122"/>
                <a:ea typeface="微软雅黑" panose="020B0503020204020204" charset="-122"/>
              </a:rPr>
              <a:t>）执行回避和保密制度</a:t>
            </a:r>
            <a:endParaRPr lang="en-US" altLang="zh-CN" sz="2800" dirty="0">
              <a:solidFill>
                <a:schemeClr val="accent2">
                  <a:lumMod val="75000"/>
                </a:schemeClr>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8.</a:t>
            </a:r>
            <a:r>
              <a:rPr lang="zh-CN" altLang="en-US" sz="2800" dirty="0">
                <a:solidFill>
                  <a:srgbClr val="4B4D4F"/>
                </a:solidFill>
                <a:latin typeface="微软雅黑" panose="020B0503020204020204" charset="-122"/>
                <a:ea typeface="微软雅黑" panose="020B0503020204020204" charset="-122"/>
              </a:rPr>
              <a:t>学术批评规范</a:t>
            </a:r>
          </a:p>
          <a:p>
            <a:pPr>
              <a:lnSpc>
                <a:spcPct val="150000"/>
              </a:lnSpc>
            </a:pPr>
            <a:r>
              <a:rPr lang="zh-CN" altLang="en-US" sz="2800" dirty="0">
                <a:solidFill>
                  <a:srgbClr val="4B4D4F"/>
                </a:solidFill>
                <a:latin typeface="微软雅黑" panose="020B0503020204020204" charset="-122"/>
                <a:ea typeface="微软雅黑" panose="020B0503020204020204" charset="-122"/>
              </a:rPr>
              <a:t>   </a:t>
            </a:r>
            <a:r>
              <a:rPr lang="zh-CN" altLang="en-US" sz="2800" dirty="0">
                <a:solidFill>
                  <a:schemeClr val="accent2">
                    <a:lumMod val="75000"/>
                  </a:schemeClr>
                </a:solidFill>
                <a:latin typeface="微软雅黑" panose="020B0503020204020204" charset="-122"/>
                <a:ea typeface="微软雅黑" panose="020B0503020204020204" charset="-122"/>
              </a:rPr>
              <a:t>（</a:t>
            </a:r>
            <a:r>
              <a:rPr lang="en-US" altLang="zh-CN" sz="2800" dirty="0">
                <a:solidFill>
                  <a:schemeClr val="accent2">
                    <a:lumMod val="75000"/>
                  </a:schemeClr>
                </a:solidFill>
                <a:latin typeface="微软雅黑" panose="020B0503020204020204" charset="-122"/>
                <a:ea typeface="微软雅黑" panose="020B0503020204020204" charset="-122"/>
              </a:rPr>
              <a:t>1</a:t>
            </a:r>
            <a:r>
              <a:rPr lang="zh-CN" altLang="en-US" sz="2800" dirty="0">
                <a:solidFill>
                  <a:schemeClr val="accent2">
                    <a:lumMod val="75000"/>
                  </a:schemeClr>
                </a:solidFill>
                <a:latin typeface="微软雅黑" panose="020B0503020204020204" charset="-122"/>
                <a:ea typeface="微软雅黑" panose="020B0503020204020204" charset="-122"/>
              </a:rPr>
              <a:t>）实事求是，以理服人</a:t>
            </a:r>
          </a:p>
          <a:p>
            <a:pPr>
              <a:lnSpc>
                <a:spcPct val="150000"/>
              </a:lnSpc>
            </a:pPr>
            <a:r>
              <a:rPr lang="zh-CN" altLang="en-US" sz="2800" dirty="0">
                <a:solidFill>
                  <a:schemeClr val="accent2">
                    <a:lumMod val="75000"/>
                  </a:schemeClr>
                </a:solidFill>
                <a:latin typeface="微软雅黑" panose="020B0503020204020204" charset="-122"/>
                <a:ea typeface="微软雅黑" panose="020B0503020204020204" charset="-122"/>
              </a:rPr>
              <a:t>   （</a:t>
            </a:r>
            <a:r>
              <a:rPr lang="en-US" altLang="zh-CN" sz="2800" dirty="0">
                <a:solidFill>
                  <a:schemeClr val="accent2">
                    <a:lumMod val="75000"/>
                  </a:schemeClr>
                </a:solidFill>
                <a:latin typeface="微软雅黑" panose="020B0503020204020204" charset="-122"/>
                <a:ea typeface="微软雅黑" panose="020B0503020204020204" charset="-122"/>
              </a:rPr>
              <a:t>2</a:t>
            </a:r>
            <a:r>
              <a:rPr lang="zh-CN" altLang="en-US" sz="2800" dirty="0">
                <a:solidFill>
                  <a:schemeClr val="accent2">
                    <a:lumMod val="75000"/>
                  </a:schemeClr>
                </a:solidFill>
                <a:latin typeface="微软雅黑" panose="020B0503020204020204" charset="-122"/>
                <a:ea typeface="微软雅黑" panose="020B0503020204020204" charset="-122"/>
              </a:rPr>
              <a:t>）鼓励争鸣，促进繁荣</a:t>
            </a:r>
          </a:p>
          <a:p>
            <a:pPr>
              <a:lnSpc>
                <a:spcPct val="150000"/>
              </a:lnSpc>
            </a:pPr>
            <a:endParaRPr lang="zh-CN" altLang="en-US" sz="2800" dirty="0">
              <a:solidFill>
                <a:srgbClr val="4B4D4F"/>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l"/>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62971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（二）科技工作者应遵守的学术规范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2"/>
          <p:cNvSpPr txBox="1">
            <a:spLocks noChangeArrowheads="1"/>
          </p:cNvSpPr>
          <p:nvPr>
            <p:custDataLst>
              <p:tags r:id="rId2"/>
            </p:custDataLst>
          </p:nvPr>
        </p:nvSpPr>
        <p:spPr bwMode="auto">
          <a:xfrm>
            <a:off x="1568450" y="2095232"/>
            <a:ext cx="3843338" cy="2491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r>
              <a:rPr lang="en-US" sz="16600" b="1">
                <a:solidFill>
                  <a:schemeClr val="accent1"/>
                </a:solidFill>
                <a:latin typeface="+mn-lt"/>
                <a:ea typeface="+mn-ea"/>
              </a:rPr>
              <a:t>01</a:t>
            </a:r>
          </a:p>
        </p:txBody>
      </p:sp>
      <p:cxnSp>
        <p:nvCxnSpPr>
          <p:cNvPr id="10245" name="直接连接符 6"/>
          <p:cNvCxnSpPr>
            <a:cxnSpLocks noChangeShapeType="1"/>
          </p:cNvCxnSpPr>
          <p:nvPr>
            <p:custDataLst>
              <p:tags r:id="rId3"/>
            </p:custDataLst>
          </p:nvPr>
        </p:nvCxnSpPr>
        <p:spPr bwMode="auto">
          <a:xfrm>
            <a:off x="5352541" y="3617098"/>
            <a:ext cx="4608512" cy="0"/>
          </a:xfrm>
          <a:prstGeom prst="line">
            <a:avLst/>
          </a:prstGeom>
          <a:noFill/>
          <a:ln w="12700" cmpd="sng">
            <a:solidFill>
              <a:schemeClr val="bg1">
                <a:lumMod val="85000"/>
              </a:schemeClr>
            </a:solidFill>
            <a:round/>
            <a:headEnd type="oval" w="med" len="med"/>
            <a:tailEnd type="oval" w="med" len="med"/>
          </a:ln>
          <a:extLst>
            <a:ext uri="{909E8E84-426E-40DD-AFC4-6F175D3DCCD1}">
              <a14:hiddenFill xmlns:a14="http://schemas.microsoft.com/office/drawing/2010/main" xmlns="">
                <a:noFill/>
              </a14:hiddenFill>
            </a:ext>
          </a:extLst>
        </p:spPr>
      </p:cxnSp>
      <p:sp>
        <p:nvSpPr>
          <p:cNvPr id="10246" name="文本框 11"/>
          <p:cNvSpPr txBox="1">
            <a:spLocks noChangeArrowheads="1"/>
          </p:cNvSpPr>
          <p:nvPr>
            <p:custDataLst>
              <p:tags r:id="rId4"/>
            </p:custDataLst>
          </p:nvPr>
        </p:nvSpPr>
        <p:spPr bwMode="auto">
          <a:xfrm>
            <a:off x="1716506" y="3070226"/>
            <a:ext cx="3457392" cy="646331"/>
          </a:xfrm>
          <a:prstGeom prst="rect">
            <a:avLst/>
          </a:prstGeom>
          <a:solidFill>
            <a:schemeClr val="bg1"/>
          </a:solidFill>
          <a:ln>
            <a:noFill/>
          </a:ln>
        </p:spPr>
        <p:txBody>
          <a:bodyPr wrap="square" lIns="0" rIns="0">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eaLnBrk="1" hangingPunct="1">
              <a:spcBef>
                <a:spcPct val="0"/>
              </a:spcBef>
              <a:buClrTx/>
              <a:buSzTx/>
              <a:buFont typeface="Wingdings" panose="05000000000000000000" pitchFamily="2" charset="2"/>
              <a:buNone/>
            </a:pPr>
            <a:r>
              <a:rPr lang="en-US" sz="3600" b="1">
                <a:solidFill>
                  <a:schemeClr val="accent1"/>
                </a:solidFill>
                <a:latin typeface="+mn-lt"/>
                <a:ea typeface="+mn-ea"/>
              </a:rPr>
              <a:t>    PART ONE</a:t>
            </a:r>
            <a:endParaRPr lang="zh-CN" altLang="en-US" sz="3600" b="1" dirty="0">
              <a:solidFill>
                <a:schemeClr val="accent1"/>
              </a:solidFill>
              <a:latin typeface="+mn-lt"/>
              <a:ea typeface="+mn-ea"/>
            </a:endParaRPr>
          </a:p>
        </p:txBody>
      </p:sp>
      <p:sp>
        <p:nvSpPr>
          <p:cNvPr id="4" name="标题 3"/>
          <p:cNvSpPr>
            <a:spLocks noGrp="1"/>
          </p:cNvSpPr>
          <p:nvPr>
            <p:ph type="title"/>
            <p:custDataLst>
              <p:tags r:id="rId5"/>
            </p:custDataLst>
          </p:nvPr>
        </p:nvSpPr>
        <p:spPr>
          <a:xfrm>
            <a:off x="5708357" y="2734825"/>
            <a:ext cx="6793523" cy="777840"/>
          </a:xfrm>
        </p:spPr>
        <p:txBody>
          <a:bodyPr>
            <a:normAutofit/>
          </a:bodyPr>
          <a:lstStyle/>
          <a:p>
            <a:pPr algn="l"/>
            <a:r>
              <a:rPr lang="zh-CN" altLang="en-US" sz="3200" dirty="0"/>
              <a:t>学术诚信的必要性</a:t>
            </a:r>
          </a:p>
        </p:txBody>
      </p:sp>
    </p:spTree>
    <p:custDataLst>
      <p:tags r:id="rId1"/>
    </p:custData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74041"/>
            <a:ext cx="9595262" cy="502920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a:solidFill>
                  <a:srgbClr val="C00000"/>
                </a:solidFill>
                <a:latin typeface="微软雅黑" panose="020B0503020204020204" charset="-122"/>
                <a:ea typeface="微软雅黑" panose="020B0503020204020204" charset="-122"/>
              </a:rPr>
              <a:t>问题与讨论：</a:t>
            </a:r>
            <a:endParaRPr lang="en-US" altLang="zh-CN" sz="2800" dirty="0">
              <a:solidFill>
                <a:srgbClr val="C00000"/>
              </a:solidFill>
              <a:latin typeface="微软雅黑" panose="020B0503020204020204" charset="-122"/>
              <a:ea typeface="微软雅黑" panose="020B0503020204020204" charset="-122"/>
            </a:endParaRPr>
          </a:p>
          <a:p>
            <a:pPr>
              <a:lnSpc>
                <a:spcPct val="150000"/>
              </a:lnSpc>
            </a:pPr>
            <a:endParaRPr lang="en-US" altLang="zh-CN" sz="2000" dirty="0">
              <a:solidFill>
                <a:srgbClr val="3D3F41"/>
              </a:solidFill>
              <a:latin typeface="微软雅黑" panose="020B0503020204020204" charset="-122"/>
              <a:ea typeface="微软雅黑" panose="020B0503020204020204" charset="-122"/>
            </a:endParaRPr>
          </a:p>
          <a:p>
            <a:pPr>
              <a:lnSpc>
                <a:spcPct val="150000"/>
              </a:lnSpc>
            </a:pPr>
            <a:r>
              <a:rPr lang="zh-CN" altLang="en-US" sz="2000" dirty="0">
                <a:solidFill>
                  <a:srgbClr val="3D3F41"/>
                </a:solidFill>
                <a:latin typeface="微软雅黑" panose="020B0503020204020204" charset="-122"/>
                <a:ea typeface="微软雅黑" panose="020B0503020204020204" charset="-122"/>
              </a:rPr>
              <a:t>（</a:t>
            </a:r>
            <a:r>
              <a:rPr lang="en-US" altLang="zh-CN" sz="2000" dirty="0">
                <a:solidFill>
                  <a:srgbClr val="3D3F41"/>
                </a:solidFill>
                <a:latin typeface="微软雅黑" panose="020B0503020204020204" charset="-122"/>
                <a:ea typeface="微软雅黑" panose="020B0503020204020204" charset="-122"/>
              </a:rPr>
              <a:t>1</a:t>
            </a:r>
            <a:r>
              <a:rPr lang="zh-CN" altLang="en-US" sz="2000" dirty="0">
                <a:solidFill>
                  <a:srgbClr val="3D3F41"/>
                </a:solidFill>
                <a:latin typeface="微软雅黑" panose="020B0503020204020204" charset="-122"/>
                <a:ea typeface="微软雅黑" panose="020B0503020204020204" charset="-122"/>
              </a:rPr>
              <a:t>）同行评议应当客观公正，这是对每一位参加评议专家的要求。有的专家对某个申报人或某个申报单位有成见，或是申报项目的内容也正是他自己想研究的，这时他故意打低分，表示不同意，这种情况怎样避免？ </a:t>
            </a:r>
          </a:p>
          <a:p>
            <a:pPr>
              <a:lnSpc>
                <a:spcPct val="150000"/>
              </a:lnSpc>
            </a:pPr>
            <a:r>
              <a:rPr lang="en-US" altLang="zh-CN" sz="2000" dirty="0">
                <a:solidFill>
                  <a:srgbClr val="3D3F41"/>
                </a:solidFill>
                <a:latin typeface="微软雅黑" panose="020B0503020204020204" charset="-122"/>
                <a:ea typeface="微软雅黑" panose="020B0503020204020204" charset="-122"/>
              </a:rPr>
              <a:t>2</a:t>
            </a:r>
            <a:r>
              <a:rPr lang="zh-CN" altLang="en-US" sz="2000" dirty="0">
                <a:solidFill>
                  <a:srgbClr val="3D3F41"/>
                </a:solidFill>
                <a:latin typeface="微软雅黑" panose="020B0503020204020204" charset="-122"/>
                <a:ea typeface="微软雅黑" panose="020B0503020204020204" charset="-122"/>
              </a:rPr>
              <a:t>）有的同行专家在评审别人的申请项目时，把申请书中有关的学术思想和技术路线，未经对方同意就用到自己的研究项目中，或是稍加改动作为自己新项目的申请。这是受到了不同观点的“启发”，还是“剽窃”？</a:t>
            </a:r>
          </a:p>
          <a:p>
            <a:pPr>
              <a:lnSpc>
                <a:spcPct val="150000"/>
              </a:lnSpc>
            </a:pPr>
            <a:endParaRPr lang="zh-CN" altLang="en-US" sz="2000" dirty="0">
              <a:solidFill>
                <a:srgbClr val="4B4D4F"/>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l"/>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62971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（二）科技工作者应遵守的学术规范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74041"/>
            <a:ext cx="9595262" cy="411480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a:solidFill>
                  <a:srgbClr val="C00000"/>
                </a:solidFill>
                <a:latin typeface="微软雅黑" panose="020B0503020204020204" charset="-122"/>
                <a:ea typeface="微软雅黑" panose="020B0503020204020204" charset="-122"/>
              </a:rPr>
              <a:t>问题与讨论：</a:t>
            </a:r>
            <a:endParaRPr lang="en-US" altLang="zh-CN" sz="2800" dirty="0">
              <a:solidFill>
                <a:srgbClr val="C00000"/>
              </a:solidFill>
              <a:latin typeface="微软雅黑" panose="020B0503020204020204" charset="-122"/>
              <a:ea typeface="微软雅黑" panose="020B0503020204020204" charset="-122"/>
            </a:endParaRPr>
          </a:p>
          <a:p>
            <a:pPr>
              <a:lnSpc>
                <a:spcPct val="150000"/>
              </a:lnSpc>
            </a:pPr>
            <a:endParaRPr lang="en-US" altLang="zh-CN" sz="2000" dirty="0">
              <a:solidFill>
                <a:srgbClr val="3D3F41"/>
              </a:solidFill>
              <a:latin typeface="微软雅黑" panose="020B0503020204020204" charset="-122"/>
              <a:ea typeface="微软雅黑" panose="020B0503020204020204" charset="-122"/>
            </a:endParaRPr>
          </a:p>
          <a:p>
            <a:pPr>
              <a:lnSpc>
                <a:spcPct val="150000"/>
              </a:lnSpc>
            </a:pPr>
            <a:r>
              <a:rPr lang="zh-CN" altLang="en-US" sz="2000" dirty="0">
                <a:solidFill>
                  <a:srgbClr val="4B4D4F"/>
                </a:solidFill>
                <a:latin typeface="微软雅黑" panose="020B0503020204020204" charset="-122"/>
                <a:ea typeface="微软雅黑" panose="020B0503020204020204" charset="-122"/>
              </a:rPr>
              <a:t>（</a:t>
            </a:r>
            <a:r>
              <a:rPr lang="en-US" altLang="zh-CN" sz="2000" dirty="0">
                <a:solidFill>
                  <a:srgbClr val="4B4D4F"/>
                </a:solidFill>
                <a:latin typeface="微软雅黑" panose="020B0503020204020204" charset="-122"/>
                <a:ea typeface="微软雅黑" panose="020B0503020204020204" charset="-122"/>
              </a:rPr>
              <a:t>3</a:t>
            </a:r>
            <a:r>
              <a:rPr lang="zh-CN" altLang="en-US" sz="2000" dirty="0">
                <a:solidFill>
                  <a:srgbClr val="4B4D4F"/>
                </a:solidFill>
                <a:latin typeface="微软雅黑" panose="020B0503020204020204" charset="-122"/>
                <a:ea typeface="微软雅黑" panose="020B0503020204020204" charset="-122"/>
              </a:rPr>
              <a:t>）某教授提出了一个新的学术观点，但在该领域中反响甚小。为了要引起同行学者对其重视，他不指名地提出了另一个明显错误的观点，并加以一一批评。结果在年轻同行和研究生中都误认为该领域有两个明显对立的学术观点，以及在该观点指导下两种不同的研究方法和结果。当然一个是正确的，另一个是错误的。“两种”观点还都写进了教科书。这种行为又算是什么呢？</a:t>
            </a:r>
          </a:p>
          <a:p>
            <a:pPr marL="457200" indent="-457200">
              <a:lnSpc>
                <a:spcPct val="150000"/>
              </a:lnSpc>
              <a:buFont typeface="Wingdings" panose="05000000000000000000" pitchFamily="2" charset="2"/>
              <a:buChar char="l"/>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62971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（二）科技工作者应遵守的学术规范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569945"/>
            <a:ext cx="9595262" cy="649224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9.</a:t>
            </a:r>
            <a:r>
              <a:rPr lang="zh-CN" altLang="en-US" sz="2800" dirty="0">
                <a:solidFill>
                  <a:srgbClr val="4B4D4F"/>
                </a:solidFill>
                <a:latin typeface="微软雅黑" panose="020B0503020204020204" charset="-122"/>
                <a:ea typeface="微软雅黑" panose="020B0503020204020204" charset="-122"/>
              </a:rPr>
              <a:t>人及试验动物研究对象规范</a:t>
            </a:r>
          </a:p>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）以人为实验对象 </a:t>
            </a:r>
          </a:p>
          <a:p>
            <a:pPr>
              <a:lnSpc>
                <a:spcPct val="150000"/>
              </a:lnSpc>
            </a:pPr>
            <a:r>
              <a:rPr lang="zh-CN" altLang="en-US" sz="2800" dirty="0">
                <a:solidFill>
                  <a:srgbClr val="4B4D4F"/>
                </a:solidFill>
                <a:latin typeface="微软雅黑" panose="020B0503020204020204" charset="-122"/>
                <a:ea typeface="微软雅黑" panose="020B0503020204020204" charset="-122"/>
              </a:rPr>
              <a:t>      </a:t>
            </a:r>
            <a:r>
              <a:rPr lang="zh-CN" altLang="en-US" sz="2800" dirty="0">
                <a:solidFill>
                  <a:srgbClr val="C00000"/>
                </a:solidFill>
                <a:latin typeface="微软雅黑" panose="020B0503020204020204" charset="-122"/>
                <a:ea typeface="微软雅黑" panose="020B0503020204020204" charset="-122"/>
              </a:rPr>
              <a:t>知情</a:t>
            </a:r>
          </a:p>
          <a:p>
            <a:pPr>
              <a:lnSpc>
                <a:spcPct val="150000"/>
              </a:lnSpc>
            </a:pPr>
            <a:r>
              <a:rPr lang="zh-CN" altLang="en-US" sz="2800" dirty="0">
                <a:solidFill>
                  <a:srgbClr val="C00000"/>
                </a:solidFill>
                <a:latin typeface="微软雅黑" panose="020B0503020204020204" charset="-122"/>
                <a:ea typeface="微软雅黑" panose="020B0503020204020204" charset="-122"/>
              </a:rPr>
              <a:t>      自愿</a:t>
            </a:r>
          </a:p>
          <a:p>
            <a:pPr>
              <a:lnSpc>
                <a:spcPct val="150000"/>
              </a:lnSpc>
            </a:pPr>
            <a:r>
              <a:rPr lang="zh-CN" altLang="en-US" sz="2800" dirty="0">
                <a:solidFill>
                  <a:srgbClr val="C00000"/>
                </a:solidFill>
                <a:latin typeface="微软雅黑" panose="020B0503020204020204" charset="-122"/>
                <a:ea typeface="微软雅黑" panose="020B0503020204020204" charset="-122"/>
              </a:rPr>
              <a:t>      无害</a:t>
            </a:r>
          </a:p>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）以动物为实验对象</a:t>
            </a:r>
            <a:endParaRPr lang="en-US" altLang="zh-CN" sz="2800" dirty="0">
              <a:solidFill>
                <a:srgbClr val="4B4D4F"/>
              </a:solidFill>
              <a:latin typeface="微软雅黑" panose="020B0503020204020204" charset="-122"/>
              <a:ea typeface="微软雅黑" panose="020B0503020204020204" charset="-122"/>
            </a:endParaRPr>
          </a:p>
          <a:p>
            <a:pPr>
              <a:lnSpc>
                <a:spcPct val="150000"/>
              </a:lnSpc>
            </a:pPr>
            <a:r>
              <a:rPr lang="zh-CN" altLang="en-US" sz="2800" dirty="0">
                <a:solidFill>
                  <a:srgbClr val="4B4D4F"/>
                </a:solidFill>
                <a:latin typeface="微软雅黑" panose="020B0503020204020204" charset="-122"/>
                <a:ea typeface="微软雅黑" panose="020B0503020204020204" charset="-122"/>
              </a:rPr>
              <a:t>      </a:t>
            </a:r>
            <a:r>
              <a:rPr lang="zh-CN" altLang="en-US" sz="2800" dirty="0">
                <a:solidFill>
                  <a:schemeClr val="accent2">
                    <a:lumMod val="75000"/>
                  </a:schemeClr>
                </a:solidFill>
                <a:latin typeface="微软雅黑" panose="020B0503020204020204" charset="-122"/>
                <a:ea typeface="微软雅黑" panose="020B0503020204020204" charset="-122"/>
              </a:rPr>
              <a:t>科技部：</a:t>
            </a:r>
            <a:r>
              <a:rPr lang="en-US" altLang="zh-CN" sz="2800" dirty="0">
                <a:solidFill>
                  <a:schemeClr val="accent2">
                    <a:lumMod val="75000"/>
                  </a:schemeClr>
                </a:solidFill>
                <a:latin typeface="微软雅黑" panose="020B0503020204020204" charset="-122"/>
                <a:ea typeface="微软雅黑" panose="020B0503020204020204" charset="-122"/>
              </a:rPr>
              <a:t>《</a:t>
            </a:r>
            <a:r>
              <a:rPr lang="zh-CN" altLang="en-US" sz="2800" dirty="0">
                <a:solidFill>
                  <a:schemeClr val="accent2">
                    <a:lumMod val="75000"/>
                  </a:schemeClr>
                </a:solidFill>
                <a:latin typeface="微软雅黑" panose="020B0503020204020204" charset="-122"/>
                <a:ea typeface="微软雅黑" panose="020B0503020204020204" charset="-122"/>
              </a:rPr>
              <a:t>关于善待实验动物的指导性意见</a:t>
            </a:r>
            <a:r>
              <a:rPr lang="en-US" altLang="zh-CN" sz="2800" dirty="0">
                <a:solidFill>
                  <a:schemeClr val="accent2">
                    <a:lumMod val="75000"/>
                  </a:schemeClr>
                </a:solidFill>
                <a:latin typeface="微软雅黑" panose="020B0503020204020204" charset="-122"/>
                <a:ea typeface="微软雅黑" panose="020B0503020204020204" charset="-122"/>
              </a:rPr>
              <a:t>》 </a:t>
            </a:r>
          </a:p>
          <a:p>
            <a:pPr>
              <a:lnSpc>
                <a:spcPct val="150000"/>
              </a:lnSpc>
            </a:pPr>
            <a:endParaRPr lang="zh-CN" altLang="en-US" sz="2800" dirty="0">
              <a:solidFill>
                <a:srgbClr val="4B4D4F"/>
              </a:solidFill>
              <a:latin typeface="微软雅黑" panose="020B0503020204020204" charset="-122"/>
              <a:ea typeface="微软雅黑" panose="020B0503020204020204" charset="-122"/>
            </a:endParaRPr>
          </a:p>
          <a:p>
            <a:pPr>
              <a:lnSpc>
                <a:spcPct val="150000"/>
              </a:lnSpc>
            </a:pPr>
            <a:endParaRPr lang="zh-CN" altLang="en-US" sz="2800" dirty="0">
              <a:solidFill>
                <a:srgbClr val="4B4D4F"/>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l"/>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62971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（二）科技工作者应遵守的学术规范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584220"/>
            <a:ext cx="9595262" cy="484632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a:solidFill>
                  <a:srgbClr val="C00000"/>
                </a:solidFill>
                <a:latin typeface="微软雅黑" panose="020B0503020204020204" charset="-122"/>
                <a:ea typeface="微软雅黑" panose="020B0503020204020204" charset="-122"/>
              </a:rPr>
              <a:t>问题与讨论</a:t>
            </a:r>
            <a:endParaRPr lang="en-US" altLang="zh-CN" sz="2800" dirty="0">
              <a:solidFill>
                <a:srgbClr val="C00000"/>
              </a:solidFill>
              <a:latin typeface="微软雅黑" panose="020B0503020204020204" charset="-122"/>
              <a:ea typeface="微软雅黑" panose="020B0503020204020204" charset="-122"/>
            </a:endParaRPr>
          </a:p>
          <a:p>
            <a:pPr>
              <a:lnSpc>
                <a:spcPct val="150000"/>
              </a:lnSpc>
            </a:pPr>
            <a:r>
              <a:rPr lang="zh-CN" altLang="en-US" sz="2800" dirty="0">
                <a:solidFill>
                  <a:srgbClr val="C00000"/>
                </a:solidFill>
                <a:latin typeface="微软雅黑" panose="020B0503020204020204" charset="-122"/>
                <a:ea typeface="微软雅黑" panose="020B0503020204020204" charset="-122"/>
              </a:rPr>
              <a:t>     </a:t>
            </a:r>
            <a:r>
              <a:rPr lang="zh-CN" altLang="en-US" sz="2400" dirty="0">
                <a:solidFill>
                  <a:srgbClr val="4B4D4F"/>
                </a:solidFill>
                <a:latin typeface="微软雅黑" panose="020B0503020204020204" charset="-122"/>
                <a:ea typeface="微软雅黑" panose="020B0503020204020204" charset="-122"/>
              </a:rPr>
              <a:t>在以人为试验对象时，“知情同意”似乎有其专业特色，如医学中对某种药物疗效的研究，往往采用“</a:t>
            </a:r>
            <a:r>
              <a:rPr lang="zh-CN" altLang="en-US" sz="2400" dirty="0">
                <a:solidFill>
                  <a:schemeClr val="accent5">
                    <a:lumMod val="50000"/>
                  </a:schemeClr>
                </a:solidFill>
                <a:latin typeface="微软雅黑" panose="020B0503020204020204" charset="-122"/>
                <a:ea typeface="微软雅黑" panose="020B0503020204020204" charset="-122"/>
              </a:rPr>
              <a:t>双盲法</a:t>
            </a:r>
            <a:r>
              <a:rPr lang="zh-CN" altLang="en-US" sz="2400" dirty="0">
                <a:solidFill>
                  <a:srgbClr val="4B4D4F"/>
                </a:solidFill>
                <a:latin typeface="微软雅黑" panose="020B0503020204020204" charset="-122"/>
                <a:ea typeface="微软雅黑" panose="020B0503020204020204" charset="-122"/>
              </a:rPr>
              <a:t>”。被试验的病人不知道自己是在吃治病的真药，还是假药（安慰剂）。这种做法是否符合人道主义？如这种做法是允许的，那么吃假药的那组病人，耽误了对病的治疗，应该由谁负责呢？</a:t>
            </a:r>
          </a:p>
          <a:p>
            <a:pPr>
              <a:lnSpc>
                <a:spcPct val="150000"/>
              </a:lnSpc>
            </a:pPr>
            <a:endParaRPr lang="zh-CN" altLang="en-US" sz="2800" dirty="0">
              <a:solidFill>
                <a:srgbClr val="4B4D4F"/>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l"/>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62971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（二）科技工作者应遵守的学术规范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65120" y="1092479"/>
            <a:ext cx="9595262" cy="521208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引用（</a:t>
            </a:r>
            <a:r>
              <a:rPr lang="en-US" altLang="zh-CN" sz="2800" dirty="0">
                <a:solidFill>
                  <a:srgbClr val="4B4D4F"/>
                </a:solidFill>
                <a:latin typeface="微软雅黑" panose="020B0503020204020204" charset="-122"/>
                <a:ea typeface="微软雅黑" panose="020B0503020204020204" charset="-122"/>
              </a:rPr>
              <a:t>quotation</a:t>
            </a:r>
            <a:r>
              <a:rPr lang="zh-CN" altLang="en-US" sz="2800" dirty="0">
                <a:solidFill>
                  <a:srgbClr val="4B4D4F"/>
                </a:solidFill>
                <a:latin typeface="微软雅黑" panose="020B0503020204020204" charset="-122"/>
                <a:ea typeface="微软雅黑" panose="020B0503020204020204" charset="-122"/>
              </a:rPr>
              <a:t>）</a:t>
            </a:r>
          </a:p>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）概念</a:t>
            </a:r>
          </a:p>
          <a:p>
            <a:pPr>
              <a:lnSpc>
                <a:spcPct val="150000"/>
              </a:lnSpc>
            </a:pPr>
            <a:r>
              <a:rPr lang="zh-CN" altLang="en-US" sz="2800" dirty="0">
                <a:solidFill>
                  <a:srgbClr val="4B4D4F"/>
                </a:solidFill>
                <a:latin typeface="微软雅黑" panose="020B0503020204020204" charset="-122"/>
                <a:ea typeface="微软雅黑" panose="020B0503020204020204" charset="-122"/>
              </a:rPr>
              <a:t>根据</a:t>
            </a:r>
            <a:r>
              <a:rPr lang="en-US" altLang="zh-CN" sz="2800" dirty="0">
                <a:solidFill>
                  <a:srgbClr val="4B4D4F"/>
                </a:solidFill>
                <a:latin typeface="微软雅黑" panose="020B0503020204020204" charset="-122"/>
                <a:ea typeface="微软雅黑" panose="020B0503020204020204" charset="-122"/>
              </a:rPr>
              <a:t>《</a:t>
            </a:r>
            <a:r>
              <a:rPr lang="zh-CN" altLang="en-US" sz="2800" dirty="0">
                <a:solidFill>
                  <a:srgbClr val="4B4D4F"/>
                </a:solidFill>
                <a:latin typeface="微软雅黑" panose="020B0503020204020204" charset="-122"/>
                <a:ea typeface="微软雅黑" panose="020B0503020204020204" charset="-122"/>
              </a:rPr>
              <a:t>著作权法</a:t>
            </a:r>
            <a:r>
              <a:rPr lang="en-US" altLang="zh-CN" sz="2800" dirty="0">
                <a:solidFill>
                  <a:srgbClr val="4B4D4F"/>
                </a:solidFill>
                <a:latin typeface="微软雅黑" panose="020B0503020204020204" charset="-122"/>
                <a:ea typeface="微软雅黑" panose="020B0503020204020204" charset="-122"/>
              </a:rPr>
              <a:t>》</a:t>
            </a:r>
            <a:r>
              <a:rPr lang="zh-CN" altLang="en-US" sz="2800" dirty="0">
                <a:solidFill>
                  <a:srgbClr val="4B4D4F"/>
                </a:solidFill>
                <a:latin typeface="微软雅黑" panose="020B0503020204020204" charset="-122"/>
                <a:ea typeface="微软雅黑" panose="020B0503020204020204" charset="-122"/>
              </a:rPr>
              <a:t>有关“引用”的规定 ：</a:t>
            </a:r>
          </a:p>
          <a:p>
            <a:pPr>
              <a:lnSpc>
                <a:spcPct val="150000"/>
              </a:lnSpc>
            </a:pPr>
            <a:r>
              <a:rPr lang="zh-CN" altLang="en-US" sz="2800" dirty="0">
                <a:solidFill>
                  <a:srgbClr val="4B4D4F"/>
                </a:solidFill>
                <a:latin typeface="微软雅黑" panose="020B0503020204020204" charset="-122"/>
                <a:ea typeface="微软雅黑" panose="020B0503020204020204" charset="-122"/>
              </a:rPr>
              <a:t>     </a:t>
            </a:r>
            <a:r>
              <a:rPr lang="zh-CN" altLang="en-US" sz="2800" dirty="0">
                <a:solidFill>
                  <a:schemeClr val="accent2">
                    <a:lumMod val="75000"/>
                  </a:schemeClr>
                </a:solidFill>
                <a:latin typeface="微软雅黑" panose="020B0503020204020204" charset="-122"/>
                <a:ea typeface="微软雅黑" panose="020B0503020204020204" charset="-122"/>
              </a:rPr>
              <a:t>引用的作品是已经发表的</a:t>
            </a:r>
          </a:p>
          <a:p>
            <a:pPr>
              <a:lnSpc>
                <a:spcPct val="150000"/>
              </a:lnSpc>
            </a:pPr>
            <a:r>
              <a:rPr lang="zh-CN" altLang="en-US" sz="2800" dirty="0">
                <a:solidFill>
                  <a:schemeClr val="accent2">
                    <a:lumMod val="75000"/>
                  </a:schemeClr>
                </a:solidFill>
                <a:latin typeface="微软雅黑" panose="020B0503020204020204" charset="-122"/>
                <a:ea typeface="微软雅黑" panose="020B0503020204020204" charset="-122"/>
              </a:rPr>
              <a:t>     引用的比例适当</a:t>
            </a:r>
          </a:p>
          <a:p>
            <a:pPr>
              <a:lnSpc>
                <a:spcPct val="150000"/>
              </a:lnSpc>
            </a:pPr>
            <a:r>
              <a:rPr lang="zh-CN" altLang="en-US" sz="2800" dirty="0">
                <a:solidFill>
                  <a:schemeClr val="accent2">
                    <a:lumMod val="75000"/>
                  </a:schemeClr>
                </a:solidFill>
                <a:latin typeface="微软雅黑" panose="020B0503020204020204" charset="-122"/>
                <a:ea typeface="微软雅黑" panose="020B0503020204020204" charset="-122"/>
              </a:rPr>
              <a:t>     引用需注明出处</a:t>
            </a:r>
          </a:p>
          <a:p>
            <a:pPr>
              <a:lnSpc>
                <a:spcPct val="150000"/>
              </a:lnSpc>
            </a:pPr>
            <a:r>
              <a:rPr lang="zh-CN" altLang="en-US" sz="2800" dirty="0">
                <a:solidFill>
                  <a:srgbClr val="4B4D4F"/>
                </a:solidFill>
                <a:latin typeface="微软雅黑" panose="020B0503020204020204" charset="-122"/>
                <a:ea typeface="微软雅黑" panose="020B0503020204020204" charset="-122"/>
              </a:rPr>
              <a:t>     但对于</a:t>
            </a:r>
            <a:r>
              <a:rPr lang="zh-CN" altLang="en-US" sz="2800" dirty="0">
                <a:solidFill>
                  <a:srgbClr val="C00000"/>
                </a:solidFill>
                <a:latin typeface="微软雅黑" panose="020B0503020204020204" charset="-122"/>
                <a:ea typeface="微软雅黑" panose="020B0503020204020204" charset="-122"/>
              </a:rPr>
              <a:t>公识</a:t>
            </a:r>
            <a:r>
              <a:rPr lang="en-US" altLang="zh-CN" sz="2800" dirty="0">
                <a:solidFill>
                  <a:srgbClr val="4B4D4F"/>
                </a:solidFill>
                <a:latin typeface="微软雅黑" panose="020B0503020204020204" charset="-122"/>
                <a:ea typeface="微软雅黑" panose="020B0503020204020204" charset="-122"/>
              </a:rPr>
              <a:t>( common knowledge) </a:t>
            </a:r>
            <a:r>
              <a:rPr lang="zh-CN" altLang="en-US" sz="2800" dirty="0">
                <a:solidFill>
                  <a:srgbClr val="4B4D4F"/>
                </a:solidFill>
                <a:latin typeface="微软雅黑" panose="020B0503020204020204" charset="-122"/>
                <a:ea typeface="微软雅黑" panose="020B0503020204020204" charset="-122"/>
              </a:rPr>
              <a:t>，在引用时不需要注明出处。</a:t>
            </a:r>
          </a:p>
        </p:txBody>
      </p:sp>
      <p:sp>
        <p:nvSpPr>
          <p:cNvPr id="6" name="文本框 5"/>
          <p:cNvSpPr txBox="1"/>
          <p:nvPr/>
        </p:nvSpPr>
        <p:spPr>
          <a:xfrm>
            <a:off x="1502409" y="386715"/>
            <a:ext cx="7522838"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5"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6"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664947"/>
            <a:ext cx="9595262" cy="329184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）直接引用和间接引用</a:t>
            </a:r>
          </a:p>
          <a:p>
            <a:pPr>
              <a:lnSpc>
                <a:spcPct val="150000"/>
              </a:lnSpc>
            </a:pPr>
            <a:r>
              <a:rPr lang="zh-CN" altLang="en-US" sz="2800" dirty="0">
                <a:solidFill>
                  <a:srgbClr val="4B4D4F"/>
                </a:solidFill>
                <a:latin typeface="微软雅黑" panose="020B0503020204020204" charset="-122"/>
                <a:ea typeface="微软雅黑" panose="020B0503020204020204" charset="-122"/>
              </a:rPr>
              <a:t>      直接引用：指</a:t>
            </a:r>
            <a:r>
              <a:rPr lang="zh-CN" altLang="en-US" sz="2800" dirty="0">
                <a:solidFill>
                  <a:srgbClr val="EA9B26">
                    <a:lumMod val="75000"/>
                  </a:srgbClr>
                </a:solidFill>
                <a:latin typeface="微软雅黑" panose="020B0503020204020204" charset="-122"/>
                <a:ea typeface="微软雅黑" panose="020B0503020204020204" charset="-122"/>
              </a:rPr>
              <a:t>所引用的部分一字不改地照录或者原话，</a:t>
            </a:r>
            <a:r>
              <a:rPr lang="zh-CN" altLang="en-US" sz="2800" dirty="0">
                <a:solidFill>
                  <a:srgbClr val="4B4D4F"/>
                </a:solidFill>
                <a:latin typeface="微软雅黑" panose="020B0503020204020204" charset="-122"/>
                <a:ea typeface="微软雅黑" panose="020B0503020204020204" charset="-122"/>
              </a:rPr>
              <a:t>引文前后加引号。</a:t>
            </a:r>
          </a:p>
          <a:p>
            <a:pPr>
              <a:lnSpc>
                <a:spcPct val="150000"/>
              </a:lnSpc>
            </a:pPr>
            <a:r>
              <a:rPr lang="zh-CN" altLang="en-US" sz="2800" dirty="0">
                <a:solidFill>
                  <a:srgbClr val="4B4D4F"/>
                </a:solidFill>
                <a:latin typeface="微软雅黑" panose="020B0503020204020204" charset="-122"/>
                <a:ea typeface="微软雅黑" panose="020B0503020204020204" charset="-122"/>
              </a:rPr>
              <a:t>      间接引用：指作者</a:t>
            </a:r>
            <a:r>
              <a:rPr lang="zh-CN" altLang="en-US" sz="2800" dirty="0">
                <a:solidFill>
                  <a:srgbClr val="EA9B26">
                    <a:lumMod val="75000"/>
                  </a:srgbClr>
                </a:solidFill>
                <a:latin typeface="微软雅黑" panose="020B0503020204020204" charset="-122"/>
                <a:ea typeface="微软雅黑" panose="020B0503020204020204" charset="-122"/>
              </a:rPr>
              <a:t>综合转述别人文章某一部分的意思，用自己的表达去阐述他人的观点、意见和理论。</a:t>
            </a:r>
          </a:p>
        </p:txBody>
      </p:sp>
      <p:sp>
        <p:nvSpPr>
          <p:cNvPr id="6" name="文本框 5"/>
          <p:cNvSpPr txBox="1"/>
          <p:nvPr/>
        </p:nvSpPr>
        <p:spPr>
          <a:xfrm>
            <a:off x="1502409" y="386715"/>
            <a:ext cx="7000323"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4" y="1463067"/>
            <a:ext cx="9868395" cy="393192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3</a:t>
            </a:r>
            <a:r>
              <a:rPr lang="zh-CN" altLang="en-US" sz="2800" dirty="0">
                <a:solidFill>
                  <a:srgbClr val="4B4D4F"/>
                </a:solidFill>
                <a:latin typeface="微软雅黑" panose="020B0503020204020204" charset="-122"/>
                <a:ea typeface="微软雅黑" panose="020B0503020204020204" charset="-122"/>
              </a:rPr>
              <a:t>）适当引用与抄袭的区别 </a:t>
            </a:r>
          </a:p>
          <a:p>
            <a:pPr>
              <a:lnSpc>
                <a:spcPct val="150000"/>
              </a:lnSpc>
            </a:pPr>
            <a:r>
              <a:rPr lang="zh-CN" altLang="en-US" sz="2800" dirty="0">
                <a:solidFill>
                  <a:srgbClr val="4B4D4F"/>
                </a:solidFill>
                <a:latin typeface="微软雅黑" panose="020B0503020204020204" charset="-122"/>
                <a:ea typeface="微软雅黑" panose="020B0503020204020204" charset="-122"/>
              </a:rPr>
              <a:t>      适当引用的</a:t>
            </a:r>
            <a:r>
              <a:rPr lang="zh-CN" altLang="en-US" sz="2800" dirty="0">
                <a:solidFill>
                  <a:srgbClr val="C00000"/>
                </a:solidFill>
                <a:latin typeface="微软雅黑" panose="020B0503020204020204" charset="-122"/>
                <a:ea typeface="微软雅黑" panose="020B0503020204020204" charset="-122"/>
              </a:rPr>
              <a:t>四个条件 </a:t>
            </a:r>
            <a:r>
              <a:rPr lang="zh-CN" altLang="en-US" sz="2800" dirty="0">
                <a:solidFill>
                  <a:srgbClr val="4B4D4F"/>
                </a:solidFill>
                <a:latin typeface="微软雅黑" panose="020B0503020204020204" charset="-122"/>
                <a:ea typeface="微软雅黑" panose="020B0503020204020204" charset="-122"/>
              </a:rPr>
              <a:t>：</a:t>
            </a:r>
          </a:p>
          <a:p>
            <a:pPr>
              <a:lnSpc>
                <a:spcPct val="150000"/>
              </a:lnSpc>
            </a:pPr>
            <a:r>
              <a:rPr lang="zh-CN" altLang="en-US" sz="2800" dirty="0">
                <a:solidFill>
                  <a:srgbClr val="4B4D4F"/>
                </a:solidFill>
                <a:latin typeface="微软雅黑" panose="020B0503020204020204" charset="-122"/>
                <a:ea typeface="微软雅黑" panose="020B0503020204020204" charset="-122"/>
              </a:rPr>
              <a:t>      </a:t>
            </a:r>
            <a:r>
              <a:rPr lang="zh-CN" altLang="en-US" sz="2800" dirty="0">
                <a:solidFill>
                  <a:schemeClr val="accent2">
                    <a:lumMod val="75000"/>
                  </a:schemeClr>
                </a:solidFill>
                <a:latin typeface="微软雅黑" panose="020B0503020204020204" charset="-122"/>
                <a:ea typeface="微软雅黑" panose="020B0503020204020204" charset="-122"/>
              </a:rPr>
              <a:t>引用的目的仅限于说明某个问题；</a:t>
            </a:r>
          </a:p>
          <a:p>
            <a:pPr>
              <a:lnSpc>
                <a:spcPct val="150000"/>
              </a:lnSpc>
            </a:pPr>
            <a:r>
              <a:rPr lang="zh-CN" altLang="en-US" sz="2800" dirty="0">
                <a:solidFill>
                  <a:schemeClr val="accent2">
                    <a:lumMod val="75000"/>
                  </a:schemeClr>
                </a:solidFill>
                <a:latin typeface="微软雅黑" panose="020B0503020204020204" charset="-122"/>
                <a:ea typeface="微软雅黑" panose="020B0503020204020204" charset="-122"/>
              </a:rPr>
              <a:t>      所引用部分不能构成引用人作品的主要部分或者实质部分； </a:t>
            </a:r>
          </a:p>
          <a:p>
            <a:pPr>
              <a:lnSpc>
                <a:spcPct val="150000"/>
              </a:lnSpc>
            </a:pPr>
            <a:r>
              <a:rPr lang="zh-CN" altLang="en-US" sz="2800" dirty="0">
                <a:solidFill>
                  <a:schemeClr val="accent2">
                    <a:lumMod val="75000"/>
                  </a:schemeClr>
                </a:solidFill>
                <a:latin typeface="微软雅黑" panose="020B0503020204020204" charset="-122"/>
                <a:ea typeface="微软雅黑" panose="020B0503020204020204" charset="-122"/>
              </a:rPr>
              <a:t>      不得损害被引用作品著作权人的利益； </a:t>
            </a:r>
          </a:p>
          <a:p>
            <a:pPr>
              <a:lnSpc>
                <a:spcPct val="150000"/>
              </a:lnSpc>
            </a:pPr>
            <a:r>
              <a:rPr lang="zh-CN" altLang="en-US" sz="2800" dirty="0">
                <a:solidFill>
                  <a:schemeClr val="accent2">
                    <a:lumMod val="75000"/>
                  </a:schemeClr>
                </a:solidFill>
                <a:latin typeface="微软雅黑" panose="020B0503020204020204" charset="-122"/>
                <a:ea typeface="微软雅黑" panose="020B0503020204020204" charset="-122"/>
              </a:rPr>
              <a:t>      应当指明被引用作品的作者姓名、作品名称和出版单位。 </a:t>
            </a:r>
          </a:p>
        </p:txBody>
      </p:sp>
      <p:sp>
        <p:nvSpPr>
          <p:cNvPr id="6" name="文本框 5"/>
          <p:cNvSpPr txBox="1"/>
          <p:nvPr/>
        </p:nvSpPr>
        <p:spPr>
          <a:xfrm>
            <a:off x="1502409" y="386715"/>
            <a:ext cx="7522838"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98369" y="1026795"/>
            <a:ext cx="9595262" cy="585216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注释（</a:t>
            </a:r>
            <a:r>
              <a:rPr lang="en-US" altLang="zh-CN" sz="2800" dirty="0">
                <a:solidFill>
                  <a:srgbClr val="4B4D4F"/>
                </a:solidFill>
                <a:latin typeface="微软雅黑" panose="020B0503020204020204" charset="-122"/>
                <a:ea typeface="微软雅黑" panose="020B0503020204020204" charset="-122"/>
              </a:rPr>
              <a:t>annotation </a:t>
            </a:r>
            <a:r>
              <a:rPr lang="zh-CN" altLang="en-US" sz="2800" dirty="0">
                <a:solidFill>
                  <a:srgbClr val="4B4D4F"/>
                </a:solidFill>
                <a:latin typeface="微软雅黑" panose="020B0503020204020204" charset="-122"/>
                <a:ea typeface="微软雅黑" panose="020B0503020204020204" charset="-122"/>
              </a:rPr>
              <a:t>）</a:t>
            </a:r>
          </a:p>
          <a:p>
            <a:pPr>
              <a:lnSpc>
                <a:spcPct val="150000"/>
              </a:lnSpc>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）概念</a:t>
            </a:r>
          </a:p>
          <a:p>
            <a:pPr>
              <a:lnSpc>
                <a:spcPct val="150000"/>
              </a:lnSpc>
            </a:pPr>
            <a:r>
              <a:rPr lang="zh-CN" altLang="en-US" sz="2800" dirty="0">
                <a:solidFill>
                  <a:srgbClr val="4B4D4F"/>
                </a:solidFill>
                <a:latin typeface="微软雅黑" panose="020B0503020204020204" charset="-122"/>
                <a:ea typeface="微软雅黑" panose="020B0503020204020204" charset="-122"/>
              </a:rPr>
              <a:t>     “注释是对论著正文中某一特定内容的进一步解释或补充说明”。 </a:t>
            </a:r>
            <a:endParaRPr lang="en-US" altLang="zh-CN" sz="2800" dirty="0">
              <a:solidFill>
                <a:srgbClr val="4B4D4F"/>
              </a:solidFill>
              <a:latin typeface="微软雅黑" panose="020B0503020204020204" charset="-122"/>
              <a:ea typeface="微软雅黑" panose="020B0503020204020204" charset="-122"/>
            </a:endParaRPr>
          </a:p>
          <a:p>
            <a:pPr>
              <a:lnSpc>
                <a:spcPct val="150000"/>
              </a:lnSpc>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）形式 </a:t>
            </a:r>
          </a:p>
          <a:p>
            <a:pPr>
              <a:lnSpc>
                <a:spcPct val="150000"/>
              </a:lnSpc>
            </a:pPr>
            <a:r>
              <a:rPr lang="zh-CN" altLang="en-US" sz="2800" dirty="0">
                <a:solidFill>
                  <a:srgbClr val="EA9B26">
                    <a:lumMod val="75000"/>
                  </a:srgbClr>
                </a:solidFill>
                <a:latin typeface="微软雅黑" panose="020B0503020204020204" charset="-122"/>
                <a:ea typeface="微软雅黑" panose="020B0503020204020204" charset="-122"/>
              </a:rPr>
              <a:t>夹注</a:t>
            </a:r>
            <a:r>
              <a:rPr lang="zh-CN" altLang="en-US" sz="2800" dirty="0">
                <a:solidFill>
                  <a:srgbClr val="4B4D4F"/>
                </a:solidFill>
                <a:latin typeface="微软雅黑" panose="020B0503020204020204" charset="-122"/>
                <a:ea typeface="微软雅黑" panose="020B0503020204020204" charset="-122"/>
              </a:rPr>
              <a:t>：在文中注释，注文加括号</a:t>
            </a:r>
          </a:p>
          <a:p>
            <a:pPr>
              <a:lnSpc>
                <a:spcPct val="150000"/>
              </a:lnSpc>
            </a:pPr>
            <a:r>
              <a:rPr lang="zh-CN" altLang="en-US" sz="2800" dirty="0">
                <a:solidFill>
                  <a:srgbClr val="EA9B26">
                    <a:lumMod val="75000"/>
                  </a:srgbClr>
                </a:solidFill>
                <a:latin typeface="微软雅黑" panose="020B0503020204020204" charset="-122"/>
                <a:ea typeface="微软雅黑" panose="020B0503020204020204" charset="-122"/>
              </a:rPr>
              <a:t>脚注</a:t>
            </a:r>
            <a:r>
              <a:rPr lang="zh-CN" altLang="en-US" sz="2800" dirty="0">
                <a:solidFill>
                  <a:srgbClr val="4B4D4F"/>
                </a:solidFill>
                <a:latin typeface="微软雅黑" panose="020B0503020204020204" charset="-122"/>
                <a:ea typeface="微软雅黑" panose="020B0503020204020204" charset="-122"/>
              </a:rPr>
              <a:t>（页下注）</a:t>
            </a:r>
            <a:r>
              <a:rPr lang="en-US" altLang="zh-CN" sz="2800" dirty="0">
                <a:solidFill>
                  <a:srgbClr val="4B4D4F"/>
                </a:solidFill>
                <a:latin typeface="微软雅黑" panose="020B0503020204020204" charset="-122"/>
                <a:ea typeface="微软雅黑" panose="020B0503020204020204" charset="-122"/>
              </a:rPr>
              <a:t>:</a:t>
            </a:r>
            <a:r>
              <a:rPr lang="zh-CN" altLang="en-US" sz="2800" dirty="0">
                <a:solidFill>
                  <a:srgbClr val="4B4D4F"/>
                </a:solidFill>
                <a:latin typeface="微软雅黑" panose="020B0503020204020204" charset="-122"/>
                <a:ea typeface="微软雅黑" panose="020B0503020204020204" charset="-122"/>
              </a:rPr>
              <a:t>如注①、注②等和文中序号一一对应的标示 </a:t>
            </a:r>
          </a:p>
          <a:p>
            <a:pPr>
              <a:lnSpc>
                <a:spcPct val="150000"/>
              </a:lnSpc>
            </a:pPr>
            <a:r>
              <a:rPr lang="zh-CN" altLang="en-US" sz="2800" dirty="0">
                <a:solidFill>
                  <a:srgbClr val="EA9B26">
                    <a:lumMod val="75000"/>
                  </a:srgbClr>
                </a:solidFill>
                <a:latin typeface="微软雅黑" panose="020B0503020204020204" charset="-122"/>
                <a:ea typeface="微软雅黑" panose="020B0503020204020204" charset="-122"/>
              </a:rPr>
              <a:t>尾注</a:t>
            </a:r>
            <a:r>
              <a:rPr lang="zh-CN" altLang="en-US" sz="2800" dirty="0">
                <a:solidFill>
                  <a:srgbClr val="4B4D4F"/>
                </a:solidFill>
                <a:latin typeface="微软雅黑" panose="020B0503020204020204" charset="-122"/>
                <a:ea typeface="微软雅黑" panose="020B0503020204020204" charset="-122"/>
              </a:rPr>
              <a:t>：一般用于较长的注释，排在文末参考文献之前。 </a:t>
            </a:r>
          </a:p>
          <a:p>
            <a:pPr>
              <a:lnSpc>
                <a:spcPct val="150000"/>
              </a:lnSpc>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522838"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98369" y="1005840"/>
            <a:ext cx="9595262" cy="585216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3.</a:t>
            </a:r>
            <a:r>
              <a:rPr lang="zh-CN" altLang="en-US" sz="2800" dirty="0">
                <a:solidFill>
                  <a:srgbClr val="4B4D4F"/>
                </a:solidFill>
                <a:latin typeface="微软雅黑" panose="020B0503020204020204" charset="-122"/>
                <a:ea typeface="微软雅黑" panose="020B0503020204020204" charset="-122"/>
              </a:rPr>
              <a:t>参考文献（</a:t>
            </a:r>
            <a:r>
              <a:rPr lang="en-US" altLang="zh-CN" sz="2800" dirty="0">
                <a:solidFill>
                  <a:srgbClr val="4B4D4F"/>
                </a:solidFill>
                <a:latin typeface="微软雅黑" panose="020B0503020204020204" charset="-122"/>
                <a:ea typeface="微软雅黑" panose="020B0503020204020204" charset="-122"/>
              </a:rPr>
              <a:t>reference</a:t>
            </a:r>
            <a:r>
              <a:rPr lang="zh-CN" altLang="en-US" sz="2800" dirty="0">
                <a:solidFill>
                  <a:srgbClr val="4B4D4F"/>
                </a:solidFill>
                <a:latin typeface="微软雅黑" panose="020B0503020204020204" charset="-122"/>
                <a:ea typeface="微软雅黑" panose="020B0503020204020204" charset="-122"/>
              </a:rPr>
              <a:t>）</a:t>
            </a:r>
          </a:p>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）概念</a:t>
            </a:r>
          </a:p>
          <a:p>
            <a:pPr>
              <a:lnSpc>
                <a:spcPct val="150000"/>
              </a:lnSpc>
            </a:pPr>
            <a:r>
              <a:rPr lang="zh-CN" altLang="en-US" sz="2400" dirty="0">
                <a:solidFill>
                  <a:schemeClr val="accent2">
                    <a:lumMod val="75000"/>
                  </a:schemeClr>
                </a:solidFill>
                <a:latin typeface="微软雅黑" panose="020B0503020204020204" charset="-122"/>
                <a:ea typeface="微软雅黑" panose="020B0503020204020204" charset="-122"/>
              </a:rPr>
              <a:t>“参考文献是作者写作论著时参考的文献书目”      </a:t>
            </a:r>
          </a:p>
          <a:p>
            <a:pPr>
              <a:lnSpc>
                <a:spcPct val="150000"/>
              </a:lnSpc>
            </a:pPr>
            <a:r>
              <a:rPr lang="en-US" altLang="zh-CN" sz="2400" dirty="0">
                <a:solidFill>
                  <a:srgbClr val="4B4D4F"/>
                </a:solidFill>
                <a:latin typeface="微软雅黑" panose="020B0503020204020204" charset="-122"/>
                <a:ea typeface="微软雅黑" panose="020B0503020204020204" charset="-122"/>
              </a:rPr>
              <a:t>[《</a:t>
            </a:r>
            <a:r>
              <a:rPr lang="zh-CN" altLang="en-US" sz="2400" dirty="0">
                <a:solidFill>
                  <a:srgbClr val="4B4D4F"/>
                </a:solidFill>
                <a:latin typeface="微软雅黑" panose="020B0503020204020204" charset="-122"/>
                <a:ea typeface="微软雅黑" panose="020B0503020204020204" charset="-122"/>
              </a:rPr>
              <a:t>中国学术期刊（光盘版）检索与评价数据规范</a:t>
            </a:r>
            <a:r>
              <a:rPr lang="en-US" altLang="zh-CN" sz="2400" dirty="0">
                <a:solidFill>
                  <a:srgbClr val="4B4D4F"/>
                </a:solidFill>
                <a:latin typeface="微软雅黑" panose="020B0503020204020204" charset="-122"/>
                <a:ea typeface="微软雅黑" panose="020B0503020204020204" charset="-122"/>
              </a:rPr>
              <a:t>》]</a:t>
            </a:r>
          </a:p>
          <a:p>
            <a:pPr>
              <a:lnSpc>
                <a:spcPct val="150000"/>
              </a:lnSpc>
            </a:pPr>
            <a:r>
              <a:rPr lang="en-US" altLang="zh-CN" sz="2400" dirty="0">
                <a:solidFill>
                  <a:schemeClr val="accent2">
                    <a:lumMod val="75000"/>
                  </a:schemeClr>
                </a:solidFill>
                <a:latin typeface="微软雅黑" panose="020B0503020204020204" charset="-122"/>
                <a:ea typeface="微软雅黑" panose="020B0503020204020204" charset="-122"/>
              </a:rPr>
              <a:t>“</a:t>
            </a:r>
            <a:r>
              <a:rPr lang="zh-CN" altLang="en-US" sz="2400" dirty="0">
                <a:solidFill>
                  <a:schemeClr val="accent2">
                    <a:lumMod val="75000"/>
                  </a:schemeClr>
                </a:solidFill>
                <a:latin typeface="微软雅黑" panose="020B0503020204020204" charset="-122"/>
                <a:ea typeface="微软雅黑" panose="020B0503020204020204" charset="-122"/>
              </a:rPr>
              <a:t>为撰写或编辑论著而引用的有关图书资料”</a:t>
            </a:r>
          </a:p>
          <a:p>
            <a:pPr>
              <a:lnSpc>
                <a:spcPct val="150000"/>
              </a:lnSpc>
            </a:pPr>
            <a:r>
              <a:rPr lang="en-US" altLang="zh-CN" sz="2400" dirty="0">
                <a:solidFill>
                  <a:srgbClr val="4B4D4F"/>
                </a:solidFill>
                <a:latin typeface="微软雅黑" panose="020B0503020204020204" charset="-122"/>
                <a:ea typeface="微软雅黑" panose="020B0503020204020204" charset="-122"/>
              </a:rPr>
              <a:t>[《</a:t>
            </a:r>
            <a:r>
              <a:rPr lang="zh-CN" altLang="en-US" sz="2400" dirty="0">
                <a:solidFill>
                  <a:srgbClr val="4B4D4F"/>
                </a:solidFill>
                <a:latin typeface="微软雅黑" panose="020B0503020204020204" charset="-122"/>
                <a:ea typeface="微软雅黑" panose="020B0503020204020204" charset="-122"/>
              </a:rPr>
              <a:t>文后参考文献著录规则</a:t>
            </a:r>
            <a:r>
              <a:rPr lang="en-US" altLang="zh-CN" sz="2400" dirty="0">
                <a:solidFill>
                  <a:srgbClr val="4B4D4F"/>
                </a:solidFill>
                <a:latin typeface="微软雅黑" panose="020B0503020204020204" charset="-122"/>
                <a:ea typeface="微软雅黑" panose="020B0503020204020204" charset="-122"/>
              </a:rPr>
              <a:t>》</a:t>
            </a:r>
            <a:r>
              <a:rPr lang="zh-CN" altLang="en-US" sz="2400" dirty="0">
                <a:solidFill>
                  <a:srgbClr val="4B4D4F"/>
                </a:solidFill>
                <a:latin typeface="微软雅黑" panose="020B0503020204020204" charset="-122"/>
                <a:ea typeface="微软雅黑" panose="020B0503020204020204" charset="-122"/>
              </a:rPr>
              <a:t>（</a:t>
            </a:r>
            <a:r>
              <a:rPr lang="en-US" altLang="zh-CN" sz="2400" dirty="0">
                <a:solidFill>
                  <a:srgbClr val="4B4D4F"/>
                </a:solidFill>
                <a:latin typeface="微软雅黑" panose="020B0503020204020204" charset="-122"/>
                <a:ea typeface="微软雅黑" panose="020B0503020204020204" charset="-122"/>
              </a:rPr>
              <a:t>GB/T 7741</a:t>
            </a:r>
            <a:r>
              <a:rPr lang="zh-CN" altLang="en-US" sz="2400" dirty="0">
                <a:solidFill>
                  <a:srgbClr val="4B4D4F"/>
                </a:solidFill>
                <a:latin typeface="微软雅黑" panose="020B0503020204020204" charset="-122"/>
                <a:ea typeface="微软雅黑" panose="020B0503020204020204" charset="-122"/>
              </a:rPr>
              <a:t>－</a:t>
            </a:r>
            <a:r>
              <a:rPr lang="en-US" altLang="zh-CN" sz="2400" dirty="0">
                <a:solidFill>
                  <a:srgbClr val="4B4D4F"/>
                </a:solidFill>
                <a:latin typeface="微软雅黑" panose="020B0503020204020204" charset="-122"/>
                <a:ea typeface="微软雅黑" panose="020B0503020204020204" charset="-122"/>
              </a:rPr>
              <a:t>2005</a:t>
            </a:r>
            <a:r>
              <a:rPr lang="zh-CN" altLang="en-US" sz="2400" dirty="0">
                <a:solidFill>
                  <a:srgbClr val="4B4D4F"/>
                </a:solidFill>
                <a:latin typeface="微软雅黑" panose="020B0503020204020204" charset="-122"/>
                <a:ea typeface="微软雅黑" panose="020B0503020204020204" charset="-122"/>
              </a:rPr>
              <a:t>） </a:t>
            </a:r>
            <a:r>
              <a:rPr lang="en-US" altLang="zh-CN" sz="2400" dirty="0">
                <a:solidFill>
                  <a:srgbClr val="4B4D4F"/>
                </a:solidFill>
                <a:latin typeface="微软雅黑" panose="020B0503020204020204" charset="-122"/>
                <a:ea typeface="微软雅黑" panose="020B0503020204020204" charset="-122"/>
              </a:rPr>
              <a:t>]</a:t>
            </a:r>
          </a:p>
          <a:p>
            <a:pPr>
              <a:lnSpc>
                <a:spcPct val="150000"/>
              </a:lnSpc>
            </a:pPr>
            <a:r>
              <a:rPr lang="en-US" altLang="zh-CN" sz="2400" dirty="0">
                <a:solidFill>
                  <a:schemeClr val="accent2">
                    <a:lumMod val="75000"/>
                  </a:schemeClr>
                </a:solidFill>
                <a:latin typeface="微软雅黑" panose="020B0503020204020204" charset="-122"/>
                <a:ea typeface="微软雅黑" panose="020B0503020204020204" charset="-122"/>
              </a:rPr>
              <a:t>“</a:t>
            </a:r>
            <a:r>
              <a:rPr lang="zh-CN" altLang="en-US" sz="2400" dirty="0">
                <a:solidFill>
                  <a:schemeClr val="accent2">
                    <a:lumMod val="75000"/>
                  </a:schemeClr>
                </a:solidFill>
                <a:latin typeface="微软雅黑" panose="020B0503020204020204" charset="-122"/>
                <a:ea typeface="微软雅黑" panose="020B0503020204020204" charset="-122"/>
              </a:rPr>
              <a:t>参考文献中列出的一般应限于作者直接阅读过的、最主要的、发表在正式出版物上的文献”</a:t>
            </a:r>
          </a:p>
          <a:p>
            <a:pPr>
              <a:lnSpc>
                <a:spcPct val="150000"/>
              </a:lnSpc>
            </a:pPr>
            <a:r>
              <a:rPr lang="en-US" altLang="zh-CN" sz="2400" dirty="0">
                <a:solidFill>
                  <a:srgbClr val="4B4D4F"/>
                </a:solidFill>
                <a:latin typeface="微软雅黑" panose="020B0503020204020204" charset="-122"/>
                <a:ea typeface="微软雅黑" panose="020B0503020204020204" charset="-122"/>
              </a:rPr>
              <a:t>《</a:t>
            </a:r>
            <a:r>
              <a:rPr lang="zh-CN" altLang="en-US" sz="2400" dirty="0">
                <a:solidFill>
                  <a:srgbClr val="4B4D4F"/>
                </a:solidFill>
                <a:latin typeface="微软雅黑" panose="020B0503020204020204" charset="-122"/>
                <a:ea typeface="微软雅黑" panose="020B0503020204020204" charset="-122"/>
              </a:rPr>
              <a:t>中国高等学校自然科学学报编排规范</a:t>
            </a:r>
            <a:r>
              <a:rPr lang="en-US" altLang="zh-CN" sz="2400" dirty="0">
                <a:solidFill>
                  <a:srgbClr val="4B4D4F"/>
                </a:solidFill>
                <a:latin typeface="微软雅黑" panose="020B0503020204020204" charset="-122"/>
                <a:ea typeface="微软雅黑" panose="020B0503020204020204" charset="-122"/>
              </a:rPr>
              <a:t>》</a:t>
            </a:r>
            <a:r>
              <a:rPr lang="zh-CN" altLang="en-US" sz="2400" dirty="0">
                <a:solidFill>
                  <a:srgbClr val="4B4D4F"/>
                </a:solidFill>
                <a:latin typeface="微软雅黑" panose="020B0503020204020204" charset="-122"/>
                <a:ea typeface="微软雅黑" panose="020B0503020204020204" charset="-122"/>
              </a:rPr>
              <a:t>（修订版） </a:t>
            </a:r>
            <a:r>
              <a:rPr lang="en-US" altLang="zh-CN" sz="2400" dirty="0">
                <a:solidFill>
                  <a:srgbClr val="4B4D4F"/>
                </a:solidFill>
                <a:latin typeface="微软雅黑" panose="020B0503020204020204" charset="-122"/>
                <a:ea typeface="微软雅黑" panose="020B0503020204020204" charset="-122"/>
              </a:rPr>
              <a:t>,1993]</a:t>
            </a:r>
          </a:p>
          <a:p>
            <a:pPr>
              <a:lnSpc>
                <a:spcPct val="150000"/>
              </a:lnSpc>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522838"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276150"/>
            <a:ext cx="9595262" cy="457200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）要求 </a:t>
            </a:r>
          </a:p>
          <a:p>
            <a:pPr>
              <a:lnSpc>
                <a:spcPct val="150000"/>
              </a:lnSpc>
            </a:pPr>
            <a:r>
              <a:rPr lang="zh-CN" altLang="en-US" sz="2800" dirty="0">
                <a:solidFill>
                  <a:srgbClr val="4B4D4F"/>
                </a:solidFill>
                <a:latin typeface="微软雅黑" panose="020B0503020204020204" charset="-122"/>
                <a:ea typeface="微软雅黑" panose="020B0503020204020204" charset="-122"/>
              </a:rPr>
              <a:t>参考文献的选择有</a:t>
            </a:r>
            <a:r>
              <a:rPr lang="zh-CN" altLang="en-US" sz="2800" dirty="0">
                <a:solidFill>
                  <a:srgbClr val="EA9B26">
                    <a:lumMod val="75000"/>
                  </a:srgbClr>
                </a:solidFill>
                <a:latin typeface="微软雅黑" panose="020B0503020204020204" charset="-122"/>
                <a:ea typeface="微软雅黑" panose="020B0503020204020204" charset="-122"/>
              </a:rPr>
              <a:t>必要性、重要性和时效性 </a:t>
            </a:r>
          </a:p>
          <a:p>
            <a:pPr>
              <a:lnSpc>
                <a:spcPct val="150000"/>
              </a:lnSpc>
            </a:pPr>
            <a:r>
              <a:rPr lang="zh-CN" altLang="en-US" sz="2800" dirty="0">
                <a:solidFill>
                  <a:srgbClr val="4B4D4F"/>
                </a:solidFill>
                <a:latin typeface="微软雅黑" panose="020B0503020204020204" charset="-122"/>
                <a:ea typeface="微软雅黑" panose="020B0503020204020204" charset="-122"/>
              </a:rPr>
              <a:t>不引用与本人论著</a:t>
            </a:r>
            <a:r>
              <a:rPr lang="zh-CN" altLang="en-US" sz="2800" dirty="0">
                <a:solidFill>
                  <a:srgbClr val="EA9B26">
                    <a:lumMod val="75000"/>
                  </a:srgbClr>
                </a:solidFill>
                <a:latin typeface="微软雅黑" panose="020B0503020204020204" charset="-122"/>
                <a:ea typeface="微软雅黑" panose="020B0503020204020204" charset="-122"/>
              </a:rPr>
              <a:t>无关</a:t>
            </a:r>
            <a:r>
              <a:rPr lang="zh-CN" altLang="en-US" sz="2800" dirty="0">
                <a:solidFill>
                  <a:srgbClr val="4B4D4F"/>
                </a:solidFill>
                <a:latin typeface="微软雅黑" panose="020B0503020204020204" charset="-122"/>
                <a:ea typeface="微软雅黑" panose="020B0503020204020204" charset="-122"/>
              </a:rPr>
              <a:t>的文献 </a:t>
            </a:r>
          </a:p>
          <a:p>
            <a:pPr>
              <a:lnSpc>
                <a:spcPct val="150000"/>
              </a:lnSpc>
            </a:pPr>
            <a:r>
              <a:rPr lang="zh-CN" altLang="en-US" sz="2800" dirty="0">
                <a:solidFill>
                  <a:srgbClr val="4B4D4F"/>
                </a:solidFill>
                <a:latin typeface="微软雅黑" panose="020B0503020204020204" charset="-122"/>
                <a:ea typeface="微软雅黑" panose="020B0503020204020204" charset="-122"/>
              </a:rPr>
              <a:t>不隐匿</a:t>
            </a:r>
            <a:r>
              <a:rPr lang="zh-CN" altLang="en-US" sz="2800" dirty="0">
                <a:solidFill>
                  <a:srgbClr val="EA9B26">
                    <a:lumMod val="75000"/>
                  </a:srgbClr>
                </a:solidFill>
                <a:latin typeface="微软雅黑" panose="020B0503020204020204" charset="-122"/>
                <a:ea typeface="微软雅黑" panose="020B0503020204020204" charset="-122"/>
              </a:rPr>
              <a:t>重要</a:t>
            </a:r>
            <a:r>
              <a:rPr lang="zh-CN" altLang="en-US" sz="2800" dirty="0">
                <a:solidFill>
                  <a:srgbClr val="4B4D4F"/>
                </a:solidFill>
                <a:latin typeface="微软雅黑" panose="020B0503020204020204" charset="-122"/>
                <a:ea typeface="微软雅黑" panose="020B0503020204020204" charset="-122"/>
              </a:rPr>
              <a:t>的参考文献 </a:t>
            </a:r>
          </a:p>
          <a:p>
            <a:pPr>
              <a:lnSpc>
                <a:spcPct val="150000"/>
              </a:lnSpc>
            </a:pPr>
            <a:r>
              <a:rPr lang="zh-CN" altLang="en-US" sz="2800" dirty="0">
                <a:solidFill>
                  <a:srgbClr val="4B4D4F"/>
                </a:solidFill>
                <a:latin typeface="微软雅黑" panose="020B0503020204020204" charset="-122"/>
                <a:ea typeface="微软雅黑" panose="020B0503020204020204" charset="-122"/>
              </a:rPr>
              <a:t>不因作者或编辑部原因，</a:t>
            </a:r>
            <a:r>
              <a:rPr lang="zh-CN" altLang="en-US" sz="2800" dirty="0">
                <a:solidFill>
                  <a:srgbClr val="EA9B26">
                    <a:lumMod val="75000"/>
                  </a:srgbClr>
                </a:solidFill>
                <a:latin typeface="微软雅黑" panose="020B0503020204020204" charset="-122"/>
                <a:ea typeface="微软雅黑" panose="020B0503020204020204" charset="-122"/>
              </a:rPr>
              <a:t>故意引用</a:t>
            </a:r>
            <a:r>
              <a:rPr lang="zh-CN" altLang="en-US" sz="2800" dirty="0">
                <a:solidFill>
                  <a:srgbClr val="4B4D4F"/>
                </a:solidFill>
                <a:latin typeface="微软雅黑" panose="020B0503020204020204" charset="-122"/>
                <a:ea typeface="微软雅黑" panose="020B0503020204020204" charset="-122"/>
              </a:rPr>
              <a:t>本人或某个刊物的文献 </a:t>
            </a:r>
          </a:p>
          <a:p>
            <a:pPr>
              <a:lnSpc>
                <a:spcPct val="150000"/>
              </a:lnSpc>
            </a:pPr>
            <a:r>
              <a:rPr lang="zh-CN" altLang="en-US" sz="2800" dirty="0">
                <a:solidFill>
                  <a:srgbClr val="4B4D4F"/>
                </a:solidFill>
                <a:latin typeface="微软雅黑" panose="020B0503020204020204" charset="-122"/>
                <a:ea typeface="微软雅黑" panose="020B0503020204020204" charset="-122"/>
              </a:rPr>
              <a:t>格式按</a:t>
            </a:r>
            <a:r>
              <a:rPr lang="en-US" altLang="zh-CN" sz="2800" dirty="0">
                <a:solidFill>
                  <a:srgbClr val="4B4D4F"/>
                </a:solidFill>
                <a:latin typeface="微软雅黑" panose="020B0503020204020204" charset="-122"/>
                <a:ea typeface="微软雅黑" panose="020B0503020204020204" charset="-122"/>
              </a:rPr>
              <a:t>《</a:t>
            </a:r>
            <a:r>
              <a:rPr lang="zh-CN" altLang="en-US" sz="2800" dirty="0">
                <a:solidFill>
                  <a:srgbClr val="4B4D4F"/>
                </a:solidFill>
                <a:latin typeface="微软雅黑" panose="020B0503020204020204" charset="-122"/>
                <a:ea typeface="微软雅黑" panose="020B0503020204020204" charset="-122"/>
              </a:rPr>
              <a:t>文后参考文献著录规则</a:t>
            </a:r>
            <a:r>
              <a:rPr lang="en-US" altLang="zh-CN" sz="2800" dirty="0">
                <a:solidFill>
                  <a:srgbClr val="4B4D4F"/>
                </a:solidFill>
                <a:latin typeface="微软雅黑" panose="020B0503020204020204" charset="-122"/>
                <a:ea typeface="微软雅黑" panose="020B0503020204020204" charset="-122"/>
              </a:rPr>
              <a:t>》</a:t>
            </a:r>
            <a:r>
              <a:rPr lang="zh-CN" altLang="en-US" sz="2800" dirty="0">
                <a:solidFill>
                  <a:srgbClr val="4B4D4F"/>
                </a:solidFill>
                <a:latin typeface="微软雅黑" panose="020B0503020204020204" charset="-122"/>
                <a:ea typeface="微软雅黑" panose="020B0503020204020204" charset="-122"/>
              </a:rPr>
              <a:t>编排，放在论文末尾</a:t>
            </a:r>
          </a:p>
          <a:p>
            <a:pPr>
              <a:lnSpc>
                <a:spcPct val="150000"/>
              </a:lnSpc>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522838"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07770" y="1610958"/>
            <a:ext cx="10201910" cy="1371600"/>
          </a:xfrm>
          <a:prstGeom prst="rect">
            <a:avLst/>
          </a:prstGeom>
          <a:noFill/>
        </p:spPr>
        <p:txBody>
          <a:bodyPr wrap="square" rtlCol="0">
            <a:spAutoFit/>
          </a:bodyPr>
          <a:lstStyle/>
          <a:p>
            <a:pPr marL="457200" indent="-457200" algn="l" fontAlgn="auto">
              <a:lnSpc>
                <a:spcPct val="150000"/>
              </a:lnSpc>
              <a:buFont typeface="Wingdings" panose="05000000000000000000" charset="0"/>
              <a:buChar char="l"/>
            </a:pPr>
            <a:r>
              <a:rPr lang="zh-CN" altLang="en-US" sz="2800" dirty="0">
                <a:latin typeface="微软雅黑" panose="020B0503020204020204" charset="-122"/>
                <a:ea typeface="微软雅黑" panose="020B0503020204020204" charset="-122"/>
              </a:rPr>
              <a:t>学术诚信是学术创新的基石，学术不端行为是对学术诚信的严重背离和对学风的重大伤害。</a:t>
            </a:r>
          </a:p>
        </p:txBody>
      </p:sp>
      <p:sp>
        <p:nvSpPr>
          <p:cNvPr id="6" name="文本框 5"/>
          <p:cNvSpPr txBox="1"/>
          <p:nvPr/>
        </p:nvSpPr>
        <p:spPr>
          <a:xfrm>
            <a:off x="1502410" y="386715"/>
            <a:ext cx="5866578" cy="640080"/>
          </a:xfrm>
          <a:prstGeom prst="rect">
            <a:avLst/>
          </a:prstGeom>
          <a:noFill/>
        </p:spPr>
        <p:txBody>
          <a:bodyPr wrap="square" rtlCol="0">
            <a:spAutoFit/>
          </a:bodyPr>
          <a:lstStyle/>
          <a:p>
            <a:r>
              <a:rPr lang="zh-CN" altLang="en-US" sz="3600" b="1" dirty="0">
                <a:latin typeface="+mj-ea"/>
                <a:ea typeface="+mj-ea"/>
              </a:rPr>
              <a:t>（一）学术诚信的必要性</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a:solidFill>
                  <a:schemeClr val="bg1"/>
                </a:solidFill>
                <a:latin typeface="+mj-ea"/>
                <a:ea typeface="+mj-ea"/>
              </a:rPr>
              <a:t>一</a:t>
            </a:r>
          </a:p>
        </p:txBody>
      </p:sp>
      <p:sp>
        <p:nvSpPr>
          <p:cNvPr id="45" name="文本框 44"/>
          <p:cNvSpPr txBox="1"/>
          <p:nvPr/>
        </p:nvSpPr>
        <p:spPr>
          <a:xfrm>
            <a:off x="1207770" y="3200923"/>
            <a:ext cx="9886950" cy="2011680"/>
          </a:xfrm>
          <a:prstGeom prst="rect">
            <a:avLst/>
          </a:prstGeom>
          <a:noFill/>
        </p:spPr>
        <p:txBody>
          <a:bodyPr wrap="square" rtlCol="0">
            <a:spAutoFit/>
          </a:bodyPr>
          <a:lstStyle/>
          <a:p>
            <a:pPr marL="457200" indent="-457200" fontAlgn="auto">
              <a:lnSpc>
                <a:spcPct val="150000"/>
              </a:lnSpc>
              <a:buFont typeface="Wingdings" panose="05000000000000000000" charset="0"/>
              <a:buChar char="l"/>
            </a:pPr>
            <a:r>
              <a:rPr lang="zh-CN" altLang="en-US" sz="2800" dirty="0">
                <a:latin typeface="微软雅黑" panose="020B0503020204020204" charset="-122"/>
                <a:ea typeface="微软雅黑" panose="020B0503020204020204" charset="-122"/>
                <a:sym typeface="+mn-ea"/>
              </a:rPr>
              <a:t>长期以来，教育部和各地、各高校高度重视学风建设，积极推进学术诚信宣传教育，建立健全有关制度，以“零容忍”的态度处理学术不端行为。</a:t>
            </a:r>
            <a:endParaRPr lang="zh-CN" altLang="en-US" sz="2800" dirty="0"/>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5"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15"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6" grpId="0"/>
      <p:bldP spid="42" grpId="1"/>
      <p:bldP spid="45" grpId="0"/>
      <p:bldP spid="45" grpId="1"/>
      <p:bldP spid="45" grpId="2"/>
      <p:bldP spid="45" grpId="3"/>
      <p:bldP spid="45" grpId="4"/>
      <p:bldP spid="45" grpId="5"/>
      <p:bldP spid="45" grpId="6"/>
      <p:bldP spid="45" grpId="7"/>
      <p:bldP spid="45" grpId="8"/>
      <p:bldP spid="45" grpId="9"/>
      <p:bldP spid="45" grpId="10"/>
      <p:bldP spid="45" grpId="11"/>
      <p:bldP spid="45" grpId="12"/>
      <p:bldP spid="45" grpId="13"/>
      <p:bldP spid="45" grpId="14"/>
      <p:bldP spid="45" grpId="1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98369" y="1031707"/>
            <a:ext cx="9595262" cy="585216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4B4D4F"/>
                </a:solidFill>
                <a:latin typeface="微软雅黑" panose="020B0503020204020204" charset="-122"/>
                <a:ea typeface="微软雅黑" panose="020B0503020204020204" charset="-122"/>
              </a:rPr>
              <a:t>4.</a:t>
            </a:r>
            <a:r>
              <a:rPr lang="zh-CN" altLang="en-US" sz="2800" dirty="0">
                <a:solidFill>
                  <a:srgbClr val="4B4D4F"/>
                </a:solidFill>
                <a:latin typeface="微软雅黑" panose="020B0503020204020204" charset="-122"/>
                <a:ea typeface="微软雅黑" panose="020B0503020204020204" charset="-122"/>
              </a:rPr>
              <a:t>综述（</a:t>
            </a:r>
            <a:r>
              <a:rPr lang="en-US" altLang="zh-CN" sz="2800" dirty="0">
                <a:solidFill>
                  <a:srgbClr val="4B4D4F"/>
                </a:solidFill>
                <a:latin typeface="微软雅黑" panose="020B0503020204020204" charset="-122"/>
                <a:ea typeface="微软雅黑" panose="020B0503020204020204" charset="-122"/>
              </a:rPr>
              <a:t>review </a:t>
            </a:r>
            <a:r>
              <a:rPr lang="zh-CN" altLang="en-US" sz="2800" dirty="0">
                <a:solidFill>
                  <a:srgbClr val="4B4D4F"/>
                </a:solidFill>
                <a:latin typeface="微软雅黑" panose="020B0503020204020204" charset="-122"/>
                <a:ea typeface="微软雅黑" panose="020B0503020204020204" charset="-122"/>
              </a:rPr>
              <a:t>）</a:t>
            </a:r>
          </a:p>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）概念</a:t>
            </a:r>
          </a:p>
          <a:p>
            <a:pPr>
              <a:lnSpc>
                <a:spcPct val="150000"/>
              </a:lnSpc>
            </a:pPr>
            <a:r>
              <a:rPr lang="zh-CN" altLang="en-US" sz="2800" dirty="0">
                <a:solidFill>
                  <a:srgbClr val="4B4D4F"/>
                </a:solidFill>
                <a:latin typeface="微软雅黑" panose="020B0503020204020204" charset="-122"/>
                <a:ea typeface="微软雅黑" panose="020B0503020204020204" charset="-122"/>
              </a:rPr>
              <a:t>汉语：“</a:t>
            </a:r>
            <a:r>
              <a:rPr lang="zh-CN" altLang="en-US" sz="2800" dirty="0">
                <a:solidFill>
                  <a:srgbClr val="EA9B26">
                    <a:lumMod val="75000"/>
                  </a:srgbClr>
                </a:solidFill>
                <a:latin typeface="微软雅黑" panose="020B0503020204020204" charset="-122"/>
                <a:ea typeface="微软雅黑" panose="020B0503020204020204" charset="-122"/>
              </a:rPr>
              <a:t>综合叙述</a:t>
            </a:r>
            <a:r>
              <a:rPr lang="zh-CN" altLang="en-US" sz="2800" dirty="0">
                <a:solidFill>
                  <a:srgbClr val="4B4D4F"/>
                </a:solidFill>
                <a:latin typeface="微软雅黑" panose="020B0503020204020204" charset="-122"/>
                <a:ea typeface="微软雅黑" panose="020B0503020204020204" charset="-122"/>
              </a:rPr>
              <a:t>的文章”</a:t>
            </a:r>
          </a:p>
          <a:p>
            <a:pPr>
              <a:lnSpc>
                <a:spcPct val="150000"/>
              </a:lnSpc>
            </a:pPr>
            <a:r>
              <a:rPr lang="zh-CN" altLang="en-US" sz="2800" dirty="0">
                <a:solidFill>
                  <a:srgbClr val="4B4D4F"/>
                </a:solidFill>
                <a:latin typeface="微软雅黑" panose="020B0503020204020204" charset="-122"/>
                <a:ea typeface="微软雅黑" panose="020B0503020204020204" charset="-122"/>
              </a:rPr>
              <a:t>英文：有“</a:t>
            </a:r>
            <a:r>
              <a:rPr lang="zh-CN" altLang="en-US" sz="2800" dirty="0">
                <a:solidFill>
                  <a:srgbClr val="EA9B26">
                    <a:lumMod val="75000"/>
                  </a:srgbClr>
                </a:solidFill>
                <a:latin typeface="微软雅黑" panose="020B0503020204020204" charset="-122"/>
                <a:ea typeface="微软雅黑" panose="020B0503020204020204" charset="-122"/>
              </a:rPr>
              <a:t>回顾、评述</a:t>
            </a:r>
            <a:r>
              <a:rPr lang="zh-CN" altLang="en-US" sz="2800" dirty="0">
                <a:solidFill>
                  <a:srgbClr val="4B4D4F"/>
                </a:solidFill>
                <a:latin typeface="微软雅黑" panose="020B0503020204020204" charset="-122"/>
                <a:ea typeface="微软雅黑" panose="020B0503020204020204" charset="-122"/>
              </a:rPr>
              <a:t>”之意</a:t>
            </a:r>
          </a:p>
          <a:p>
            <a:pPr>
              <a:lnSpc>
                <a:spcPct val="150000"/>
              </a:lnSpc>
            </a:pPr>
            <a:r>
              <a:rPr lang="zh-CN" altLang="en-US" sz="2800" dirty="0">
                <a:solidFill>
                  <a:srgbClr val="4B4D4F"/>
                </a:solidFill>
                <a:latin typeface="微软雅黑" panose="020B0503020204020204" charset="-122"/>
                <a:ea typeface="微软雅黑" panose="020B0503020204020204" charset="-122"/>
              </a:rPr>
              <a:t>    “</a:t>
            </a:r>
            <a:r>
              <a:rPr lang="zh-CN" altLang="en-US" sz="2800" dirty="0">
                <a:solidFill>
                  <a:srgbClr val="C00000"/>
                </a:solidFill>
                <a:latin typeface="微软雅黑" panose="020B0503020204020204" charset="-122"/>
                <a:ea typeface="微软雅黑" panose="020B0503020204020204" charset="-122"/>
              </a:rPr>
              <a:t>综</a:t>
            </a:r>
            <a:r>
              <a:rPr lang="zh-CN" altLang="en-US" sz="2800" dirty="0">
                <a:solidFill>
                  <a:srgbClr val="4B4D4F"/>
                </a:solidFill>
                <a:latin typeface="微软雅黑" panose="020B0503020204020204" charset="-122"/>
                <a:ea typeface="微软雅黑" panose="020B0503020204020204" charset="-122"/>
              </a:rPr>
              <a:t>”要求对文献资料进行综合分析、归纳整理，使材料精练简明、具有逻辑层次；</a:t>
            </a:r>
          </a:p>
          <a:p>
            <a:pPr>
              <a:lnSpc>
                <a:spcPct val="150000"/>
              </a:lnSpc>
            </a:pPr>
            <a:r>
              <a:rPr lang="zh-CN" altLang="en-US" sz="2800" dirty="0">
                <a:solidFill>
                  <a:srgbClr val="4B4D4F"/>
                </a:solidFill>
                <a:latin typeface="微软雅黑" panose="020B0503020204020204" charset="-122"/>
                <a:ea typeface="微软雅黑" panose="020B0503020204020204" charset="-122"/>
              </a:rPr>
              <a:t>    “</a:t>
            </a:r>
            <a:r>
              <a:rPr lang="zh-CN" altLang="en-US" sz="2800" dirty="0">
                <a:solidFill>
                  <a:srgbClr val="C00000"/>
                </a:solidFill>
                <a:latin typeface="微软雅黑" panose="020B0503020204020204" charset="-122"/>
                <a:ea typeface="微软雅黑" panose="020B0503020204020204" charset="-122"/>
              </a:rPr>
              <a:t>述</a:t>
            </a:r>
            <a:r>
              <a:rPr lang="zh-CN" altLang="en-US" sz="2800" dirty="0">
                <a:solidFill>
                  <a:srgbClr val="4B4D4F"/>
                </a:solidFill>
                <a:latin typeface="微软雅黑" panose="020B0503020204020204" charset="-122"/>
                <a:ea typeface="微软雅黑" panose="020B0503020204020204" charset="-122"/>
              </a:rPr>
              <a:t>”就是要求对综合整理后的文献进行比较专门的、全面的、深入的、系统的论述。 </a:t>
            </a:r>
          </a:p>
          <a:p>
            <a:pPr>
              <a:lnSpc>
                <a:spcPct val="150000"/>
              </a:lnSpc>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522838"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664948"/>
            <a:ext cx="9595262" cy="265176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）特点 </a:t>
            </a:r>
          </a:p>
          <a:p>
            <a:pPr>
              <a:lnSpc>
                <a:spcPct val="150000"/>
              </a:lnSpc>
            </a:pPr>
            <a:r>
              <a:rPr lang="zh-CN" altLang="en-US" sz="2800" dirty="0">
                <a:solidFill>
                  <a:srgbClr val="EA9B26">
                    <a:lumMod val="75000"/>
                  </a:srgbClr>
                </a:solidFill>
                <a:latin typeface="微软雅黑" panose="020B0503020204020204" charset="-122"/>
                <a:ea typeface="微软雅黑" panose="020B0503020204020204" charset="-122"/>
              </a:rPr>
              <a:t>综合性</a:t>
            </a:r>
            <a:r>
              <a:rPr lang="zh-CN" altLang="en-US" sz="2800" dirty="0">
                <a:solidFill>
                  <a:srgbClr val="4B4D4F"/>
                </a:solidFill>
                <a:latin typeface="微软雅黑" panose="020B0503020204020204" charset="-122"/>
                <a:ea typeface="微软雅黑" panose="020B0503020204020204" charset="-122"/>
              </a:rPr>
              <a:t>：进行纵向和横向的比较</a:t>
            </a:r>
          </a:p>
          <a:p>
            <a:pPr>
              <a:lnSpc>
                <a:spcPct val="150000"/>
              </a:lnSpc>
            </a:pPr>
            <a:r>
              <a:rPr lang="zh-CN" altLang="en-US" sz="2800" dirty="0">
                <a:solidFill>
                  <a:srgbClr val="EA9B26">
                    <a:lumMod val="75000"/>
                  </a:srgbClr>
                </a:solidFill>
                <a:latin typeface="微软雅黑" panose="020B0503020204020204" charset="-122"/>
                <a:ea typeface="微软雅黑" panose="020B0503020204020204" charset="-122"/>
              </a:rPr>
              <a:t>评述性</a:t>
            </a:r>
            <a:r>
              <a:rPr lang="zh-CN" altLang="en-US" sz="2800" dirty="0">
                <a:solidFill>
                  <a:srgbClr val="4B4D4F"/>
                </a:solidFill>
                <a:latin typeface="微软雅黑" panose="020B0503020204020204" charset="-122"/>
                <a:ea typeface="微软雅黑" panose="020B0503020204020204" charset="-122"/>
              </a:rPr>
              <a:t>：用作者自己的观点进行分析、评价 </a:t>
            </a:r>
          </a:p>
          <a:p>
            <a:pPr>
              <a:lnSpc>
                <a:spcPct val="150000"/>
              </a:lnSpc>
            </a:pPr>
            <a:r>
              <a:rPr lang="zh-CN" altLang="en-US" sz="2800" dirty="0">
                <a:solidFill>
                  <a:srgbClr val="EA9B26">
                    <a:lumMod val="75000"/>
                  </a:srgbClr>
                </a:solidFill>
                <a:latin typeface="微软雅黑" panose="020B0503020204020204" charset="-122"/>
                <a:ea typeface="微软雅黑" panose="020B0503020204020204" charset="-122"/>
              </a:rPr>
              <a:t>先进性</a:t>
            </a:r>
            <a:r>
              <a:rPr lang="zh-CN" altLang="en-US" sz="2800" dirty="0">
                <a:solidFill>
                  <a:srgbClr val="4B4D4F"/>
                </a:solidFill>
                <a:latin typeface="微软雅黑" panose="020B0503020204020204" charset="-122"/>
                <a:ea typeface="微软雅黑" panose="020B0503020204020204" charset="-122"/>
              </a:rPr>
              <a:t>：把最新的科学信息和研究动向传递给读者 </a:t>
            </a:r>
          </a:p>
        </p:txBody>
      </p:sp>
      <p:sp>
        <p:nvSpPr>
          <p:cNvPr id="6" name="文本框 5"/>
          <p:cNvSpPr txBox="1"/>
          <p:nvPr/>
        </p:nvSpPr>
        <p:spPr>
          <a:xfrm>
            <a:off x="1502409" y="386715"/>
            <a:ext cx="6560936"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546194"/>
            <a:ext cx="9595262" cy="329184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3</a:t>
            </a:r>
            <a:r>
              <a:rPr lang="zh-CN" altLang="en-US" sz="2800" dirty="0">
                <a:solidFill>
                  <a:srgbClr val="4B4D4F"/>
                </a:solidFill>
                <a:latin typeface="微软雅黑" panose="020B0503020204020204" charset="-122"/>
                <a:ea typeface="微软雅黑" panose="020B0503020204020204" charset="-122"/>
              </a:rPr>
              <a:t>）要求 </a:t>
            </a:r>
          </a:p>
          <a:p>
            <a:pPr marL="457200" indent="-457200">
              <a:lnSpc>
                <a:spcPct val="150000"/>
              </a:lnSpc>
              <a:buFont typeface="Arial" panose="020B0604020202020204" pitchFamily="34" charset="0"/>
              <a:buChar char="•"/>
            </a:pPr>
            <a:r>
              <a:rPr lang="zh-CN" altLang="en-US" sz="2800" dirty="0">
                <a:solidFill>
                  <a:srgbClr val="4B4D4F"/>
                </a:solidFill>
                <a:latin typeface="微软雅黑" panose="020B0503020204020204" charset="-122"/>
                <a:ea typeface="微软雅黑" panose="020B0503020204020204" charset="-122"/>
              </a:rPr>
              <a:t>检索和阅读文献 </a:t>
            </a:r>
          </a:p>
          <a:p>
            <a:pPr marL="457200" indent="-457200">
              <a:lnSpc>
                <a:spcPct val="150000"/>
              </a:lnSpc>
              <a:buFont typeface="Arial" panose="020B0604020202020204" pitchFamily="34" charset="0"/>
              <a:buChar char="•"/>
            </a:pPr>
            <a:r>
              <a:rPr lang="zh-CN" altLang="en-US" sz="2800" dirty="0">
                <a:solidFill>
                  <a:srgbClr val="4B4D4F"/>
                </a:solidFill>
                <a:latin typeface="微软雅黑" panose="020B0503020204020204" charset="-122"/>
                <a:ea typeface="微软雅黑" panose="020B0503020204020204" charset="-122"/>
              </a:rPr>
              <a:t>引用文献要有代表性、可靠性和科学性 </a:t>
            </a:r>
          </a:p>
          <a:p>
            <a:pPr marL="457200" indent="-457200">
              <a:lnSpc>
                <a:spcPct val="150000"/>
              </a:lnSpc>
              <a:buFont typeface="Arial" panose="020B0604020202020204" pitchFamily="34" charset="0"/>
              <a:buChar char="•"/>
            </a:pPr>
            <a:r>
              <a:rPr lang="zh-CN" altLang="en-US" sz="2800" dirty="0">
                <a:solidFill>
                  <a:srgbClr val="4B4D4F"/>
                </a:solidFill>
                <a:latin typeface="微软雅黑" panose="020B0503020204020204" charset="-122"/>
                <a:ea typeface="微软雅黑" panose="020B0503020204020204" charset="-122"/>
              </a:rPr>
              <a:t>要有作者自己的综合和归纳，不是将文献罗列 </a:t>
            </a:r>
          </a:p>
          <a:p>
            <a:pPr marL="457200" indent="-457200">
              <a:lnSpc>
                <a:spcPct val="150000"/>
              </a:lnSpc>
              <a:buFont typeface="Arial" panose="020B0604020202020204" pitchFamily="34" charset="0"/>
              <a:buChar char="•"/>
            </a:pPr>
            <a:r>
              <a:rPr lang="zh-CN" altLang="en-US" sz="2800" dirty="0">
                <a:solidFill>
                  <a:srgbClr val="4B4D4F"/>
                </a:solidFill>
                <a:latin typeface="微软雅黑" panose="020B0503020204020204" charset="-122"/>
                <a:ea typeface="微软雅黑" panose="020B0503020204020204" charset="-122"/>
              </a:rPr>
              <a:t>遵守“</a:t>
            </a:r>
            <a:r>
              <a:rPr lang="zh-CN" altLang="en-US" sz="2800" dirty="0">
                <a:solidFill>
                  <a:schemeClr val="accent2">
                    <a:lumMod val="75000"/>
                  </a:schemeClr>
                </a:solidFill>
                <a:latin typeface="微软雅黑" panose="020B0503020204020204" charset="-122"/>
                <a:ea typeface="微软雅黑" panose="020B0503020204020204" charset="-122"/>
              </a:rPr>
              <a:t>适当引用</a:t>
            </a:r>
            <a:r>
              <a:rPr lang="zh-CN" altLang="en-US" sz="2800" dirty="0">
                <a:solidFill>
                  <a:srgbClr val="4B4D4F"/>
                </a:solidFill>
                <a:latin typeface="微软雅黑" panose="020B0503020204020204" charset="-122"/>
                <a:ea typeface="微软雅黑" panose="020B0503020204020204" charset="-122"/>
              </a:rPr>
              <a:t>”的规范，防止抄袭 </a:t>
            </a: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546194"/>
            <a:ext cx="9595262" cy="393192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4</a:t>
            </a:r>
            <a:r>
              <a:rPr lang="zh-CN" altLang="en-US" sz="2800" dirty="0">
                <a:solidFill>
                  <a:srgbClr val="4B4D4F"/>
                </a:solidFill>
                <a:latin typeface="微软雅黑" panose="020B0503020204020204" charset="-122"/>
                <a:ea typeface="微软雅黑" panose="020B0503020204020204" charset="-122"/>
              </a:rPr>
              <a:t>）界定综述中的抄袭行为</a:t>
            </a:r>
          </a:p>
          <a:p>
            <a:pPr marL="457200" indent="-457200">
              <a:lnSpc>
                <a:spcPct val="150000"/>
              </a:lnSpc>
              <a:buFont typeface="Arial" panose="020B0604020202020204" pitchFamily="34" charset="0"/>
              <a:buChar char="•"/>
            </a:pPr>
            <a:r>
              <a:rPr lang="zh-CN" altLang="en-US" sz="2800" dirty="0">
                <a:solidFill>
                  <a:srgbClr val="4B4D4F"/>
                </a:solidFill>
                <a:latin typeface="微软雅黑" panose="020B0503020204020204" charset="-122"/>
                <a:ea typeface="微软雅黑" panose="020B0503020204020204" charset="-122"/>
              </a:rPr>
              <a:t>引用文献必须是自己通篇阅读的</a:t>
            </a:r>
            <a:r>
              <a:rPr lang="zh-CN" altLang="en-US" sz="2800" dirty="0">
                <a:solidFill>
                  <a:schemeClr val="accent2">
                    <a:lumMod val="75000"/>
                  </a:schemeClr>
                </a:solidFill>
                <a:latin typeface="微软雅黑" panose="020B0503020204020204" charset="-122"/>
                <a:ea typeface="微软雅黑" panose="020B0503020204020204" charset="-122"/>
              </a:rPr>
              <a:t>原始文献</a:t>
            </a:r>
          </a:p>
          <a:p>
            <a:pPr marL="457200" indent="-457200">
              <a:lnSpc>
                <a:spcPct val="150000"/>
              </a:lnSpc>
              <a:buFont typeface="Arial" panose="020B0604020202020204" pitchFamily="34" charset="0"/>
              <a:buChar char="•"/>
            </a:pPr>
            <a:r>
              <a:rPr lang="zh-CN" altLang="en-US" sz="2800" dirty="0">
                <a:solidFill>
                  <a:srgbClr val="4B4D4F"/>
                </a:solidFill>
                <a:latin typeface="微软雅黑" panose="020B0503020204020204" charset="-122"/>
                <a:ea typeface="微软雅黑" panose="020B0503020204020204" charset="-122"/>
              </a:rPr>
              <a:t>不能</a:t>
            </a:r>
            <a:r>
              <a:rPr lang="zh-CN" altLang="en-US" sz="2800" dirty="0">
                <a:solidFill>
                  <a:schemeClr val="accent2">
                    <a:lumMod val="75000"/>
                  </a:schemeClr>
                </a:solidFill>
                <a:latin typeface="微软雅黑" panose="020B0503020204020204" charset="-122"/>
                <a:ea typeface="微软雅黑" panose="020B0503020204020204" charset="-122"/>
              </a:rPr>
              <a:t>引用别人的综述</a:t>
            </a:r>
            <a:r>
              <a:rPr lang="zh-CN" altLang="en-US" sz="2800" dirty="0">
                <a:solidFill>
                  <a:srgbClr val="4B4D4F"/>
                </a:solidFill>
                <a:latin typeface="微软雅黑" panose="020B0503020204020204" charset="-122"/>
                <a:ea typeface="微软雅黑" panose="020B0503020204020204" charset="-122"/>
              </a:rPr>
              <a:t>作为自己的综述</a:t>
            </a:r>
          </a:p>
          <a:p>
            <a:pPr marL="457200" indent="-457200">
              <a:lnSpc>
                <a:spcPct val="150000"/>
              </a:lnSpc>
              <a:buFont typeface="Arial" panose="020B0604020202020204" pitchFamily="34" charset="0"/>
              <a:buChar char="•"/>
            </a:pPr>
            <a:r>
              <a:rPr lang="zh-CN" altLang="en-US" sz="2800" dirty="0">
                <a:solidFill>
                  <a:srgbClr val="4B4D4F"/>
                </a:solidFill>
                <a:latin typeface="微软雅黑" panose="020B0503020204020204" charset="-122"/>
                <a:ea typeface="微软雅黑" panose="020B0503020204020204" charset="-122"/>
              </a:rPr>
              <a:t>综述中全部引用的内容</a:t>
            </a:r>
            <a:r>
              <a:rPr lang="zh-CN" altLang="en-US" sz="2800" dirty="0">
                <a:solidFill>
                  <a:srgbClr val="C00000"/>
                </a:solidFill>
                <a:latin typeface="微软雅黑" panose="020B0503020204020204" charset="-122"/>
                <a:ea typeface="微软雅黑" panose="020B0503020204020204" charset="-122"/>
              </a:rPr>
              <a:t>不应超过</a:t>
            </a:r>
            <a:r>
              <a:rPr lang="en-US" altLang="zh-CN" sz="2800" dirty="0">
                <a:solidFill>
                  <a:srgbClr val="C00000"/>
                </a:solidFill>
                <a:latin typeface="微软雅黑" panose="020B0503020204020204" charset="-122"/>
                <a:ea typeface="微软雅黑" panose="020B0503020204020204" charset="-122"/>
              </a:rPr>
              <a:t>50%</a:t>
            </a:r>
            <a:r>
              <a:rPr lang="zh-CN" altLang="en-US" sz="2800" dirty="0">
                <a:solidFill>
                  <a:srgbClr val="4B4D4F"/>
                </a:solidFill>
                <a:latin typeface="微软雅黑" panose="020B0503020204020204" charset="-122"/>
                <a:ea typeface="微软雅黑" panose="020B0503020204020204" charset="-122"/>
              </a:rPr>
              <a:t>（从“量”上界定） </a:t>
            </a:r>
          </a:p>
          <a:p>
            <a:pPr marL="457200" indent="-457200">
              <a:lnSpc>
                <a:spcPct val="150000"/>
              </a:lnSpc>
              <a:buFont typeface="Arial" panose="020B0604020202020204" pitchFamily="34" charset="0"/>
              <a:buChar char="•"/>
            </a:pPr>
            <a:r>
              <a:rPr lang="zh-CN" altLang="en-US" sz="2800" dirty="0">
                <a:solidFill>
                  <a:srgbClr val="4B4D4F"/>
                </a:solidFill>
                <a:latin typeface="微软雅黑" panose="020B0503020204020204" charset="-122"/>
                <a:ea typeface="微软雅黑" panose="020B0503020204020204" charset="-122"/>
              </a:rPr>
              <a:t>综述中要提出自己的观点，同一观点中的论点和论据不能和所引用的文献</a:t>
            </a:r>
            <a:r>
              <a:rPr lang="zh-CN" altLang="en-US" sz="2800" dirty="0">
                <a:solidFill>
                  <a:schemeClr val="accent2">
                    <a:lumMod val="75000"/>
                  </a:schemeClr>
                </a:solidFill>
                <a:latin typeface="微软雅黑" panose="020B0503020204020204" charset="-122"/>
                <a:ea typeface="微软雅黑" panose="020B0503020204020204" charset="-122"/>
              </a:rPr>
              <a:t>雷同</a:t>
            </a:r>
            <a:r>
              <a:rPr lang="zh-CN" altLang="en-US" sz="2800" dirty="0">
                <a:solidFill>
                  <a:srgbClr val="4B4D4F"/>
                </a:solidFill>
                <a:latin typeface="微软雅黑" panose="020B0503020204020204" charset="-122"/>
                <a:ea typeface="微软雅黑" panose="020B0503020204020204" charset="-122"/>
              </a:rPr>
              <a:t>（从“质”上界定） </a:t>
            </a: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546194"/>
            <a:ext cx="9595262" cy="457200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a:solidFill>
                  <a:srgbClr val="C00000"/>
                </a:solidFill>
                <a:latin typeface="微软雅黑" panose="020B0503020204020204" charset="-122"/>
                <a:ea typeface="微软雅黑" panose="020B0503020204020204" charset="-122"/>
              </a:rPr>
              <a:t>问题与讨论</a:t>
            </a:r>
            <a:endParaRPr lang="en-US" altLang="zh-CN" sz="2800" dirty="0">
              <a:solidFill>
                <a:srgbClr val="C00000"/>
              </a:solidFill>
              <a:latin typeface="微软雅黑" panose="020B0503020204020204" charset="-122"/>
              <a:ea typeface="微软雅黑" panose="020B0503020204020204" charset="-122"/>
            </a:endParaRPr>
          </a:p>
          <a:p>
            <a:pPr>
              <a:lnSpc>
                <a:spcPct val="150000"/>
              </a:lnSpc>
            </a:pPr>
            <a:r>
              <a:rPr lang="zh-CN" altLang="en-US" sz="2000" dirty="0">
                <a:solidFill>
                  <a:srgbClr val="4B4D4F"/>
                </a:solidFill>
                <a:latin typeface="微软雅黑" panose="020B0503020204020204" charset="-122"/>
                <a:ea typeface="微软雅黑" panose="020B0503020204020204" charset="-122"/>
              </a:rPr>
              <a:t>（</a:t>
            </a:r>
            <a:r>
              <a:rPr lang="en-US" altLang="zh-CN" sz="2000" dirty="0">
                <a:solidFill>
                  <a:srgbClr val="4B4D4F"/>
                </a:solidFill>
                <a:latin typeface="微软雅黑" panose="020B0503020204020204" charset="-122"/>
                <a:ea typeface="微软雅黑" panose="020B0503020204020204" charset="-122"/>
              </a:rPr>
              <a:t>1</a:t>
            </a:r>
            <a:r>
              <a:rPr lang="zh-CN" altLang="en-US" sz="2000" dirty="0">
                <a:solidFill>
                  <a:srgbClr val="4B4D4F"/>
                </a:solidFill>
                <a:latin typeface="微软雅黑" panose="020B0503020204020204" charset="-122"/>
                <a:ea typeface="微软雅黑" panose="020B0503020204020204" charset="-122"/>
              </a:rPr>
              <a:t>）一位研究生在他的学位论文中，试验与结果分析、讨论、结论等都是自己完成的，而且很有新意。论文通过答辩，并被推荐为优秀学位论文。但在评选中发现该论文的第一部分文献综述却是大量引用另一位已毕业研究生的文献综述，其引用量已超过</a:t>
            </a:r>
            <a:r>
              <a:rPr lang="en-US" altLang="zh-CN" sz="2000" dirty="0">
                <a:solidFill>
                  <a:srgbClr val="4B4D4F"/>
                </a:solidFill>
                <a:latin typeface="微软雅黑" panose="020B0503020204020204" charset="-122"/>
                <a:ea typeface="微软雅黑" panose="020B0503020204020204" charset="-122"/>
              </a:rPr>
              <a:t>50%</a:t>
            </a:r>
            <a:r>
              <a:rPr lang="zh-CN" altLang="en-US" sz="2000" dirty="0">
                <a:solidFill>
                  <a:srgbClr val="4B4D4F"/>
                </a:solidFill>
                <a:latin typeface="微软雅黑" panose="020B0503020204020204" charset="-122"/>
                <a:ea typeface="微软雅黑" panose="020B0503020204020204" charset="-122"/>
              </a:rPr>
              <a:t>。你认为是否可评为优秀论文？</a:t>
            </a:r>
          </a:p>
          <a:p>
            <a:pPr>
              <a:lnSpc>
                <a:spcPct val="150000"/>
              </a:lnSpc>
            </a:pPr>
            <a:r>
              <a:rPr lang="zh-CN" altLang="en-US" sz="2000" dirty="0">
                <a:solidFill>
                  <a:srgbClr val="4B4D4F"/>
                </a:solidFill>
                <a:latin typeface="微软雅黑" panose="020B0503020204020204" charset="-122"/>
                <a:ea typeface="微软雅黑" panose="020B0503020204020204" charset="-122"/>
              </a:rPr>
              <a:t>（</a:t>
            </a:r>
            <a:r>
              <a:rPr lang="en-US" altLang="zh-CN" sz="2000" dirty="0">
                <a:solidFill>
                  <a:srgbClr val="4B4D4F"/>
                </a:solidFill>
                <a:latin typeface="微软雅黑" panose="020B0503020204020204" charset="-122"/>
                <a:ea typeface="微软雅黑" panose="020B0503020204020204" charset="-122"/>
              </a:rPr>
              <a:t>2</a:t>
            </a:r>
            <a:r>
              <a:rPr lang="zh-CN" altLang="en-US" sz="2000" dirty="0">
                <a:solidFill>
                  <a:srgbClr val="4B4D4F"/>
                </a:solidFill>
                <a:latin typeface="微软雅黑" panose="020B0503020204020204" charset="-122"/>
                <a:ea typeface="微软雅黑" panose="020B0503020204020204" charset="-122"/>
              </a:rPr>
              <a:t>）有的作者在写“综述”文章时，尽管也阅读和引用了一部分原始文献，但更多的内容来自别人对同类学科的“综述”，结果文章成了“综述的综述”，但作者的综述能力很强，通过编辑部的审稿也发表了，你又是怎样看待这个问题呢？</a:t>
            </a:r>
          </a:p>
          <a:p>
            <a:pPr>
              <a:lnSpc>
                <a:spcPct val="150000"/>
              </a:lnSpc>
            </a:pPr>
            <a:endParaRPr lang="zh-CN" altLang="en-US" sz="2800" dirty="0">
              <a:solidFill>
                <a:srgbClr val="C00000"/>
              </a:solidFill>
              <a:latin typeface="微软雅黑" panose="020B0503020204020204" charset="-122"/>
              <a:ea typeface="微软雅黑" panose="020B0503020204020204" charset="-122"/>
            </a:endParaRP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98369" y="1073839"/>
            <a:ext cx="9595262" cy="521208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a:solidFill>
                  <a:srgbClr val="4B4D4F"/>
                </a:solidFill>
                <a:latin typeface="微软雅黑" panose="020B0503020204020204" charset="-122"/>
                <a:ea typeface="微软雅黑" panose="020B0503020204020204" charset="-122"/>
              </a:rPr>
              <a:t> </a:t>
            </a:r>
            <a:r>
              <a:rPr lang="en-US" altLang="zh-CN" sz="2800" dirty="0">
                <a:solidFill>
                  <a:srgbClr val="4B4D4F"/>
                </a:solidFill>
                <a:latin typeface="微软雅黑" panose="020B0503020204020204" charset="-122"/>
                <a:ea typeface="微软雅黑" panose="020B0503020204020204" charset="-122"/>
              </a:rPr>
              <a:t>5.</a:t>
            </a:r>
            <a:r>
              <a:rPr lang="zh-CN" altLang="en-US" sz="2800" dirty="0">
                <a:solidFill>
                  <a:srgbClr val="4B4D4F"/>
                </a:solidFill>
                <a:latin typeface="微软雅黑" panose="020B0503020204020204" charset="-122"/>
                <a:ea typeface="微软雅黑" panose="020B0503020204020204" charset="-122"/>
              </a:rPr>
              <a:t>编（</a:t>
            </a:r>
            <a:r>
              <a:rPr lang="en-US" altLang="zh-CN" sz="2800" dirty="0">
                <a:solidFill>
                  <a:srgbClr val="4B4D4F"/>
                </a:solidFill>
                <a:latin typeface="微软雅黑" panose="020B0503020204020204" charset="-122"/>
                <a:ea typeface="微软雅黑" panose="020B0503020204020204" charset="-122"/>
              </a:rPr>
              <a:t>compile</a:t>
            </a:r>
            <a:r>
              <a:rPr lang="zh-CN" altLang="en-US" sz="2800" dirty="0">
                <a:solidFill>
                  <a:srgbClr val="4B4D4F"/>
                </a:solidFill>
                <a:latin typeface="微软雅黑" panose="020B0503020204020204" charset="-122"/>
                <a:ea typeface="微软雅黑" panose="020B0503020204020204" charset="-122"/>
              </a:rPr>
              <a:t>）和著（</a:t>
            </a:r>
            <a:r>
              <a:rPr lang="en-US" altLang="zh-CN" sz="2800" dirty="0">
                <a:solidFill>
                  <a:srgbClr val="4B4D4F"/>
                </a:solidFill>
                <a:latin typeface="微软雅黑" panose="020B0503020204020204" charset="-122"/>
                <a:ea typeface="微软雅黑" panose="020B0503020204020204" charset="-122"/>
              </a:rPr>
              <a:t>compose</a:t>
            </a:r>
            <a:r>
              <a:rPr lang="zh-CN" altLang="en-US" sz="2800" dirty="0">
                <a:solidFill>
                  <a:srgbClr val="4B4D4F"/>
                </a:solidFill>
                <a:latin typeface="微软雅黑" panose="020B0503020204020204" charset="-122"/>
                <a:ea typeface="微软雅黑" panose="020B0503020204020204" charset="-122"/>
              </a:rPr>
              <a:t>） </a:t>
            </a:r>
          </a:p>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1</a:t>
            </a:r>
            <a:r>
              <a:rPr lang="zh-CN" altLang="en-US" sz="2800" dirty="0">
                <a:solidFill>
                  <a:srgbClr val="4B4D4F"/>
                </a:solidFill>
                <a:latin typeface="微软雅黑" panose="020B0503020204020204" charset="-122"/>
                <a:ea typeface="微软雅黑" panose="020B0503020204020204" charset="-122"/>
              </a:rPr>
              <a:t>）概念</a:t>
            </a:r>
          </a:p>
          <a:p>
            <a:pPr>
              <a:lnSpc>
                <a:spcPct val="150000"/>
              </a:lnSpc>
            </a:pPr>
            <a:r>
              <a:rPr lang="zh-CN" altLang="en-US" sz="2800" dirty="0">
                <a:solidFill>
                  <a:srgbClr val="C00000"/>
                </a:solidFill>
                <a:latin typeface="微软雅黑" panose="020B0503020204020204" charset="-122"/>
                <a:ea typeface="微软雅黑" panose="020B0503020204020204" charset="-122"/>
              </a:rPr>
              <a:t>编</a:t>
            </a:r>
            <a:r>
              <a:rPr lang="en-US" altLang="zh-CN" sz="2800" dirty="0">
                <a:solidFill>
                  <a:srgbClr val="4B4D4F"/>
                </a:solidFill>
                <a:latin typeface="微软雅黑" panose="020B0503020204020204" charset="-122"/>
                <a:ea typeface="微软雅黑" panose="020B0503020204020204" charset="-122"/>
              </a:rPr>
              <a:t>—</a:t>
            </a:r>
            <a:r>
              <a:rPr lang="zh-CN" altLang="en-US" sz="2800" dirty="0">
                <a:solidFill>
                  <a:srgbClr val="EA9B26">
                    <a:lumMod val="75000"/>
                  </a:srgbClr>
                </a:solidFill>
                <a:latin typeface="微软雅黑" panose="020B0503020204020204" charset="-122"/>
                <a:ea typeface="微软雅黑" panose="020B0503020204020204" charset="-122"/>
              </a:rPr>
              <a:t>系统整理已知的资料或前人、他人的成果。 </a:t>
            </a:r>
            <a:r>
              <a:rPr lang="zh-CN" altLang="en-US" sz="2800" dirty="0">
                <a:solidFill>
                  <a:srgbClr val="4B4D4F"/>
                </a:solidFill>
                <a:latin typeface="微软雅黑" panose="020B0503020204020204" charset="-122"/>
                <a:ea typeface="微软雅黑" panose="020B0503020204020204" charset="-122"/>
              </a:rPr>
              <a:t>如编辞典、教科书、年鉴等。 </a:t>
            </a:r>
          </a:p>
          <a:p>
            <a:pPr>
              <a:lnSpc>
                <a:spcPct val="150000"/>
              </a:lnSpc>
            </a:pPr>
            <a:r>
              <a:rPr lang="zh-CN" altLang="en-US" sz="2800" dirty="0">
                <a:solidFill>
                  <a:srgbClr val="C00000"/>
                </a:solidFill>
                <a:latin typeface="微软雅黑" panose="020B0503020204020204" charset="-122"/>
                <a:ea typeface="微软雅黑" panose="020B0503020204020204" charset="-122"/>
              </a:rPr>
              <a:t>著</a:t>
            </a:r>
            <a:r>
              <a:rPr lang="en-US" altLang="zh-CN" sz="2800" dirty="0">
                <a:solidFill>
                  <a:srgbClr val="4B4D4F"/>
                </a:solidFill>
                <a:latin typeface="微软雅黑" panose="020B0503020204020204" charset="-122"/>
                <a:ea typeface="微软雅黑" panose="020B0503020204020204" charset="-122"/>
              </a:rPr>
              <a:t>—</a:t>
            </a:r>
            <a:r>
              <a:rPr lang="zh-CN" altLang="en-US" sz="2800" dirty="0">
                <a:solidFill>
                  <a:srgbClr val="EA9B26">
                    <a:lumMod val="75000"/>
                  </a:srgbClr>
                </a:solidFill>
                <a:latin typeface="微软雅黑" panose="020B0503020204020204" charset="-122"/>
                <a:ea typeface="微软雅黑" panose="020B0503020204020204" charset="-122"/>
              </a:rPr>
              <a:t>发挥自己的独到见解，有开创、创新的性质。 </a:t>
            </a:r>
            <a:r>
              <a:rPr lang="zh-CN" altLang="en-US" sz="2800" dirty="0">
                <a:solidFill>
                  <a:srgbClr val="4B4D4F"/>
                </a:solidFill>
                <a:latin typeface="微软雅黑" panose="020B0503020204020204" charset="-122"/>
                <a:ea typeface="微软雅黑" panose="020B0503020204020204" charset="-122"/>
              </a:rPr>
              <a:t>著书立说就是用自己的话来写自己的工作。</a:t>
            </a:r>
          </a:p>
          <a:p>
            <a:pPr>
              <a:lnSpc>
                <a:spcPct val="150000"/>
              </a:lnSpc>
            </a:pPr>
            <a:r>
              <a:rPr lang="zh-CN" altLang="en-US" sz="2800" dirty="0">
                <a:solidFill>
                  <a:srgbClr val="C00000"/>
                </a:solidFill>
                <a:latin typeface="微软雅黑" panose="020B0503020204020204" charset="-122"/>
                <a:ea typeface="微软雅黑" panose="020B0503020204020204" charset="-122"/>
              </a:rPr>
              <a:t>编著</a:t>
            </a:r>
            <a:r>
              <a:rPr lang="en-US" altLang="zh-CN" sz="2800" dirty="0">
                <a:solidFill>
                  <a:srgbClr val="4B4D4F"/>
                </a:solidFill>
                <a:latin typeface="微软雅黑" panose="020B0503020204020204" charset="-122"/>
                <a:ea typeface="微软雅黑" panose="020B0503020204020204" charset="-122"/>
              </a:rPr>
              <a:t>—</a:t>
            </a:r>
            <a:r>
              <a:rPr lang="zh-CN" altLang="en-US" sz="2800" dirty="0">
                <a:solidFill>
                  <a:srgbClr val="EA9B26">
                    <a:lumMod val="75000"/>
                  </a:srgbClr>
                </a:solidFill>
                <a:latin typeface="微软雅黑" panose="020B0503020204020204" charset="-122"/>
                <a:ea typeface="微软雅黑" panose="020B0503020204020204" charset="-122"/>
              </a:rPr>
              <a:t>是编与著相结合。</a:t>
            </a:r>
            <a:r>
              <a:rPr lang="zh-CN" altLang="en-US" sz="2800" dirty="0">
                <a:solidFill>
                  <a:srgbClr val="4B4D4F"/>
                </a:solidFill>
                <a:latin typeface="微软雅黑" panose="020B0503020204020204" charset="-122"/>
                <a:ea typeface="微软雅黑" panose="020B0503020204020204" charset="-122"/>
              </a:rPr>
              <a:t>在编纂已有资料的基础上提出自己的见解或加入一部分自己的工作。 </a:t>
            </a: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248409"/>
            <a:ext cx="9595262" cy="329184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2</a:t>
            </a:r>
            <a:r>
              <a:rPr lang="zh-CN" altLang="en-US" sz="2800" dirty="0">
                <a:solidFill>
                  <a:srgbClr val="4B4D4F"/>
                </a:solidFill>
                <a:latin typeface="微软雅黑" panose="020B0503020204020204" charset="-122"/>
                <a:ea typeface="微软雅黑" panose="020B0503020204020204" charset="-122"/>
              </a:rPr>
              <a:t>）性质 </a:t>
            </a:r>
          </a:p>
          <a:p>
            <a:pPr>
              <a:lnSpc>
                <a:spcPct val="150000"/>
              </a:lnSpc>
            </a:pPr>
            <a:r>
              <a:rPr lang="zh-CN" altLang="en-US" sz="2800" dirty="0">
                <a:solidFill>
                  <a:srgbClr val="4B4D4F"/>
                </a:solidFill>
                <a:latin typeface="微软雅黑" panose="020B0503020204020204" charset="-122"/>
                <a:ea typeface="微软雅黑" panose="020B0503020204020204" charset="-122"/>
              </a:rPr>
              <a:t>     著、编著、编都是著作权法确认的创作行为 </a:t>
            </a:r>
          </a:p>
          <a:p>
            <a:pPr>
              <a:lnSpc>
                <a:spcPct val="150000"/>
              </a:lnSpc>
            </a:pPr>
            <a:r>
              <a:rPr lang="zh-CN" altLang="en-US" sz="2800" dirty="0">
                <a:solidFill>
                  <a:srgbClr val="EA9B26">
                    <a:lumMod val="75000"/>
                  </a:srgbClr>
                </a:solidFill>
                <a:latin typeface="微软雅黑" panose="020B0503020204020204" charset="-122"/>
                <a:ea typeface="微软雅黑" panose="020B0503020204020204" charset="-122"/>
              </a:rPr>
              <a:t>     著的独创性最高，产生的是原始作品；</a:t>
            </a:r>
          </a:p>
          <a:p>
            <a:pPr>
              <a:lnSpc>
                <a:spcPct val="150000"/>
              </a:lnSpc>
            </a:pPr>
            <a:r>
              <a:rPr lang="zh-CN" altLang="en-US" sz="2800" dirty="0">
                <a:solidFill>
                  <a:srgbClr val="EA9B26">
                    <a:lumMod val="75000"/>
                  </a:srgbClr>
                </a:solidFill>
                <a:latin typeface="微软雅黑" panose="020B0503020204020204" charset="-122"/>
                <a:ea typeface="微软雅黑" panose="020B0503020204020204" charset="-122"/>
              </a:rPr>
              <a:t>     编的独创性最低，产生的是演绎作品；</a:t>
            </a:r>
          </a:p>
          <a:p>
            <a:pPr>
              <a:lnSpc>
                <a:spcPct val="150000"/>
              </a:lnSpc>
            </a:pPr>
            <a:r>
              <a:rPr lang="zh-CN" altLang="en-US" sz="2800" dirty="0">
                <a:solidFill>
                  <a:srgbClr val="EA9B26">
                    <a:lumMod val="75000"/>
                  </a:srgbClr>
                </a:solidFill>
                <a:latin typeface="微软雅黑" panose="020B0503020204020204" charset="-122"/>
                <a:ea typeface="微软雅黑" panose="020B0503020204020204" charset="-122"/>
              </a:rPr>
              <a:t>     编著则处于二者之间。 </a:t>
            </a: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393192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a:t>
            </a:r>
            <a:r>
              <a:rPr lang="en-US" altLang="zh-CN" sz="2800" dirty="0">
                <a:solidFill>
                  <a:srgbClr val="4B4D4F"/>
                </a:solidFill>
                <a:latin typeface="微软雅黑" panose="020B0503020204020204" charset="-122"/>
                <a:ea typeface="微软雅黑" panose="020B0503020204020204" charset="-122"/>
              </a:rPr>
              <a:t>3</a:t>
            </a:r>
            <a:r>
              <a:rPr lang="zh-CN" altLang="en-US" sz="2800" dirty="0">
                <a:solidFill>
                  <a:srgbClr val="4B4D4F"/>
                </a:solidFill>
                <a:latin typeface="微软雅黑" panose="020B0503020204020204" charset="-122"/>
                <a:ea typeface="微软雅黑" panose="020B0503020204020204" charset="-122"/>
              </a:rPr>
              <a:t>）引用规定 </a:t>
            </a:r>
          </a:p>
          <a:p>
            <a:pPr marL="457200" indent="-457200">
              <a:lnSpc>
                <a:spcPct val="150000"/>
              </a:lnSpc>
              <a:buFont typeface="Arial" panose="020B0604020202020204" pitchFamily="34" charset="0"/>
              <a:buChar char="•"/>
            </a:pPr>
            <a:r>
              <a:rPr lang="zh-CN" altLang="en-US" sz="2800" dirty="0">
                <a:solidFill>
                  <a:srgbClr val="4B4D4F"/>
                </a:solidFill>
                <a:latin typeface="微软雅黑" panose="020B0503020204020204" charset="-122"/>
                <a:ea typeface="微软雅黑" panose="020B0503020204020204" charset="-122"/>
              </a:rPr>
              <a:t>编书时，引用可以不在正文中标注出处，但</a:t>
            </a:r>
            <a:r>
              <a:rPr lang="zh-CN" altLang="en-US" sz="2800" dirty="0">
                <a:solidFill>
                  <a:schemeClr val="accent2">
                    <a:lumMod val="75000"/>
                  </a:schemeClr>
                </a:solidFill>
                <a:latin typeface="微软雅黑" panose="020B0503020204020204" charset="-122"/>
                <a:ea typeface="微软雅黑" panose="020B0503020204020204" charset="-122"/>
              </a:rPr>
              <a:t>应该在图书最后列出所有的参考文献</a:t>
            </a:r>
            <a:r>
              <a:rPr lang="zh-CN" altLang="en-US" sz="2800" dirty="0">
                <a:solidFill>
                  <a:srgbClr val="4B4D4F"/>
                </a:solidFill>
                <a:latin typeface="微软雅黑" panose="020B0503020204020204" charset="-122"/>
                <a:ea typeface="微软雅黑" panose="020B0503020204020204" charset="-122"/>
              </a:rPr>
              <a:t>，也可在每章末列出该章的参考文献。</a:t>
            </a:r>
            <a:endParaRPr lang="en-US" altLang="zh-CN" sz="2800" dirty="0">
              <a:solidFill>
                <a:srgbClr val="4B4D4F"/>
              </a:solidFill>
              <a:latin typeface="微软雅黑" panose="020B0503020204020204" charset="-122"/>
              <a:ea typeface="微软雅黑" panose="020B0503020204020204" charset="-122"/>
            </a:endParaRPr>
          </a:p>
          <a:p>
            <a:pPr marL="457200" indent="-457200">
              <a:lnSpc>
                <a:spcPct val="150000"/>
              </a:lnSpc>
              <a:buFont typeface="Arial" panose="020B0604020202020204" pitchFamily="34" charset="0"/>
              <a:buChar char="•"/>
            </a:pPr>
            <a:r>
              <a:rPr lang="zh-CN" altLang="en-US" sz="2800" dirty="0">
                <a:solidFill>
                  <a:schemeClr val="accent2">
                    <a:lumMod val="75000"/>
                  </a:schemeClr>
                </a:solidFill>
                <a:latin typeface="微软雅黑" panose="020B0503020204020204" charset="-122"/>
                <a:ea typeface="微软雅黑" panose="020B0503020204020204" charset="-122"/>
              </a:rPr>
              <a:t>未经原作者和双方出版社许可，不能把他人作品作为所编书的某个篇章，否则即使注明出处，也属侵权 。</a:t>
            </a: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265176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800" dirty="0">
                <a:solidFill>
                  <a:srgbClr val="4B4D4F"/>
                </a:solidFill>
                <a:latin typeface="微软雅黑" panose="020B0503020204020204" charset="-122"/>
                <a:ea typeface="微软雅黑" panose="020B0503020204020204" charset="-122"/>
              </a:rPr>
              <a:t>一</a:t>
            </a:r>
            <a:r>
              <a:rPr lang="zh-CN" altLang="en-US" sz="2800" dirty="0">
                <a:latin typeface="微软雅黑" panose="020B0503020204020204" charset="-122"/>
                <a:ea typeface="微软雅黑" panose="020B0503020204020204" charset="-122"/>
              </a:rPr>
              <a:t>个编者同时或先后参加不同书籍的编写，</a:t>
            </a:r>
            <a:r>
              <a:rPr lang="zh-CN" altLang="en-US" sz="2800" dirty="0">
                <a:solidFill>
                  <a:schemeClr val="accent2">
                    <a:lumMod val="75000"/>
                  </a:schemeClr>
                </a:solidFill>
                <a:latin typeface="微软雅黑" panose="020B0503020204020204" charset="-122"/>
                <a:ea typeface="微软雅黑" panose="020B0503020204020204" charset="-122"/>
              </a:rPr>
              <a:t>如所编内容大量重复，甚至完全相同，这是不合乎学术规范的</a:t>
            </a:r>
            <a:r>
              <a:rPr lang="zh-CN" altLang="en-US" sz="2800" dirty="0">
                <a:solidFill>
                  <a:srgbClr val="4B4D4F"/>
                </a:solidFill>
                <a:latin typeface="微软雅黑" panose="020B0503020204020204" charset="-122"/>
                <a:ea typeface="微软雅黑" panose="020B0503020204020204" charset="-122"/>
              </a:rPr>
              <a:t>，类似于“一稿多投”或“自我抄袭”。</a:t>
            </a:r>
          </a:p>
          <a:p>
            <a:pPr>
              <a:lnSpc>
                <a:spcPct val="150000"/>
              </a:lnSpc>
            </a:pPr>
            <a:r>
              <a:rPr lang="zh-CN" altLang="en-US" sz="2800" dirty="0">
                <a:solidFill>
                  <a:srgbClr val="4B4D4F"/>
                </a:solidFill>
                <a:latin typeface="微软雅黑" panose="020B0503020204020204" charset="-122"/>
                <a:ea typeface="微软雅黑" panose="020B0503020204020204" charset="-122"/>
              </a:rPr>
              <a:t>    （</a:t>
            </a:r>
            <a:r>
              <a:rPr lang="zh-CN" altLang="en-US" sz="2800" dirty="0">
                <a:solidFill>
                  <a:srgbClr val="EA9B26">
                    <a:lumMod val="75000"/>
                  </a:srgbClr>
                </a:solidFill>
                <a:latin typeface="微软雅黑" panose="020B0503020204020204" charset="-122"/>
                <a:ea typeface="微软雅黑" panose="020B0503020204020204" charset="-122"/>
              </a:rPr>
              <a:t>但双方出版社同意者除外</a:t>
            </a:r>
            <a:r>
              <a:rPr lang="zh-CN" altLang="en-US" sz="2800" dirty="0">
                <a:solidFill>
                  <a:schemeClr val="tx1"/>
                </a:solidFill>
                <a:latin typeface="微软雅黑" panose="020B0503020204020204" charset="-122"/>
                <a:ea typeface="微软雅黑" panose="020B0503020204020204" charset="-122"/>
              </a:rPr>
              <a:t>）</a:t>
            </a: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393192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800" dirty="0">
                <a:solidFill>
                  <a:srgbClr val="4B4D4F"/>
                </a:solidFill>
                <a:latin typeface="微软雅黑" panose="020B0503020204020204" charset="-122"/>
                <a:ea typeface="微软雅黑" panose="020B0503020204020204" charset="-122"/>
              </a:rPr>
              <a:t>著或编著作者引用他人作品时，</a:t>
            </a:r>
            <a:r>
              <a:rPr lang="zh-CN" altLang="en-US" sz="2800" dirty="0">
                <a:solidFill>
                  <a:srgbClr val="EA9B26">
                    <a:lumMod val="75000"/>
                  </a:srgbClr>
                </a:solidFill>
                <a:latin typeface="微软雅黑" panose="020B0503020204020204" charset="-122"/>
                <a:ea typeface="微软雅黑" panose="020B0503020204020204" charset="-122"/>
              </a:rPr>
              <a:t>引文部分需在正文中标明</a:t>
            </a:r>
            <a:r>
              <a:rPr lang="zh-CN" altLang="en-US" sz="2800" dirty="0">
                <a:solidFill>
                  <a:srgbClr val="4B4D4F"/>
                </a:solidFill>
                <a:latin typeface="微软雅黑" panose="020B0503020204020204" charset="-122"/>
                <a:ea typeface="微软雅黑" panose="020B0503020204020204" charset="-122"/>
              </a:rPr>
              <a:t>，可采用“顺序编码制”或 “作者－出版年制”，</a:t>
            </a:r>
            <a:r>
              <a:rPr lang="zh-CN" altLang="en-US" sz="2800" dirty="0">
                <a:solidFill>
                  <a:srgbClr val="EA9B26">
                    <a:lumMod val="75000"/>
                  </a:srgbClr>
                </a:solidFill>
                <a:latin typeface="微软雅黑" panose="020B0503020204020204" charset="-122"/>
                <a:ea typeface="微软雅黑" panose="020B0503020204020204" charset="-122"/>
              </a:rPr>
              <a:t>并在全书末或各章末列出参考文献 。</a:t>
            </a:r>
          </a:p>
          <a:p>
            <a:pPr marL="457200" indent="-457200">
              <a:lnSpc>
                <a:spcPct val="150000"/>
              </a:lnSpc>
              <a:buFont typeface="Arial" panose="020B0604020202020204" pitchFamily="34" charset="0"/>
              <a:buChar char="•"/>
            </a:pPr>
            <a:r>
              <a:rPr lang="zh-CN" altLang="en-US" sz="2800" dirty="0">
                <a:solidFill>
                  <a:srgbClr val="4B4D4F"/>
                </a:solidFill>
                <a:latin typeface="微软雅黑" panose="020B0503020204020204" charset="-122"/>
                <a:ea typeface="微软雅黑" panose="020B0503020204020204" charset="-122"/>
              </a:rPr>
              <a:t>专著中的引文要注意“</a:t>
            </a:r>
            <a:r>
              <a:rPr lang="zh-CN" altLang="en-US" sz="2800" dirty="0">
                <a:solidFill>
                  <a:srgbClr val="C00000"/>
                </a:solidFill>
                <a:latin typeface="微软雅黑" panose="020B0503020204020204" charset="-122"/>
                <a:ea typeface="微软雅黑" panose="020B0503020204020204" charset="-122"/>
              </a:rPr>
              <a:t>量</a:t>
            </a:r>
            <a:r>
              <a:rPr lang="zh-CN" altLang="en-US" sz="2800" dirty="0">
                <a:solidFill>
                  <a:srgbClr val="4B4D4F"/>
                </a:solidFill>
                <a:latin typeface="微软雅黑" panose="020B0503020204020204" charset="-122"/>
                <a:ea typeface="微软雅黑" panose="020B0503020204020204" charset="-122"/>
              </a:rPr>
              <a:t>”和“</a:t>
            </a:r>
            <a:r>
              <a:rPr lang="zh-CN" altLang="en-US" sz="2800" dirty="0">
                <a:solidFill>
                  <a:srgbClr val="C00000"/>
                </a:solidFill>
                <a:latin typeface="微软雅黑" panose="020B0503020204020204" charset="-122"/>
                <a:ea typeface="微软雅黑" panose="020B0503020204020204" charset="-122"/>
              </a:rPr>
              <a:t>质</a:t>
            </a:r>
            <a:r>
              <a:rPr lang="zh-CN" altLang="en-US" sz="2800" dirty="0">
                <a:solidFill>
                  <a:srgbClr val="4B4D4F"/>
                </a:solidFill>
                <a:latin typeface="微软雅黑" panose="020B0503020204020204" charset="-122"/>
                <a:ea typeface="微软雅黑" panose="020B0503020204020204" charset="-122"/>
              </a:rPr>
              <a:t>”的问题。在引用的“量”上，</a:t>
            </a:r>
            <a:r>
              <a:rPr lang="zh-CN" altLang="en-US" sz="2800" dirty="0">
                <a:solidFill>
                  <a:srgbClr val="EA9B26">
                    <a:lumMod val="75000"/>
                  </a:srgbClr>
                </a:solidFill>
                <a:latin typeface="微软雅黑" panose="020B0503020204020204" charset="-122"/>
                <a:ea typeface="微软雅黑" panose="020B0503020204020204" charset="-122"/>
              </a:rPr>
              <a:t>不能大段地引用其他著作的文字</a:t>
            </a:r>
            <a:r>
              <a:rPr lang="zh-CN" altLang="en-US" sz="2800" dirty="0">
                <a:solidFill>
                  <a:srgbClr val="4B4D4F"/>
                </a:solidFill>
                <a:latin typeface="微软雅黑" panose="020B0503020204020204" charset="-122"/>
                <a:ea typeface="微软雅黑" panose="020B0503020204020204" charset="-122"/>
              </a:rPr>
              <a:t>；在“质”上，</a:t>
            </a:r>
            <a:r>
              <a:rPr lang="zh-CN" altLang="en-US" sz="2800" dirty="0">
                <a:solidFill>
                  <a:srgbClr val="EA9B26">
                    <a:lumMod val="75000"/>
                  </a:srgbClr>
                </a:solidFill>
                <a:latin typeface="微软雅黑" panose="020B0503020204020204" charset="-122"/>
                <a:ea typeface="微软雅黑" panose="020B0503020204020204" charset="-122"/>
              </a:rPr>
              <a:t>不能直接引用和自己作品相同的实质性的内容</a:t>
            </a:r>
            <a:r>
              <a:rPr lang="zh-CN" altLang="en-US" sz="2800" dirty="0">
                <a:solidFill>
                  <a:schemeClr val="accent5">
                    <a:lumMod val="50000"/>
                  </a:schemeClr>
                </a:solidFill>
                <a:latin typeface="微软雅黑" panose="020B0503020204020204" charset="-122"/>
                <a:ea typeface="微软雅黑" panose="020B0503020204020204" charset="-122"/>
              </a:rPr>
              <a:t>。</a:t>
            </a: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40410" y="1595755"/>
            <a:ext cx="11360785" cy="2651760"/>
          </a:xfrm>
          <a:prstGeom prst="rect">
            <a:avLst/>
          </a:prstGeom>
          <a:noFill/>
        </p:spPr>
        <p:txBody>
          <a:bodyPr wrap="square" rtlCol="0">
            <a:spAutoFit/>
          </a:bodyPr>
          <a:lstStyle/>
          <a:p>
            <a:pPr marL="457200" indent="-457200" fontAlgn="auto">
              <a:lnSpc>
                <a:spcPct val="150000"/>
              </a:lnSpc>
              <a:buFont typeface="Wingdings" panose="05000000000000000000" charset="0"/>
              <a:buChar char="l"/>
            </a:pPr>
            <a:r>
              <a:rPr lang="en-US" altLang="zh-CN" sz="2800">
                <a:latin typeface="微软雅黑" panose="020B0503020204020204" charset="-122"/>
                <a:ea typeface="微软雅黑" panose="020B0503020204020204" charset="-122"/>
                <a:sym typeface="+mn-ea"/>
              </a:rPr>
              <a:t>1.</a:t>
            </a:r>
            <a:r>
              <a:rPr lang="zh-CN" altLang="en-US" sz="2800">
                <a:latin typeface="微软雅黑" panose="020B0503020204020204" charset="-122"/>
                <a:ea typeface="微软雅黑" panose="020B0503020204020204" charset="-122"/>
                <a:sym typeface="+mn-ea"/>
              </a:rPr>
              <a:t>机构设置</a:t>
            </a:r>
            <a:endParaRPr lang="zh-CN" altLang="en-US" sz="2800">
              <a:latin typeface="微软雅黑" panose="020B0503020204020204" charset="-122"/>
              <a:ea typeface="微软雅黑" panose="020B0503020204020204" charset="-122"/>
            </a:endParaRPr>
          </a:p>
          <a:p>
            <a:pPr fontAlgn="auto">
              <a:lnSpc>
                <a:spcPct val="150000"/>
              </a:lnSpc>
            </a:pPr>
            <a:r>
              <a:rPr lang="zh-CN" altLang="en-US" sz="2800">
                <a:latin typeface="微软雅黑" panose="020B0503020204020204" charset="-122"/>
                <a:ea typeface="微软雅黑" panose="020B0503020204020204" charset="-122"/>
                <a:sym typeface="+mn-ea"/>
              </a:rPr>
              <a:t>1989年：</a:t>
            </a:r>
            <a:r>
              <a:rPr lang="zh-CN" altLang="en-US" sz="2800">
                <a:solidFill>
                  <a:schemeClr val="accent5">
                    <a:lumMod val="50000"/>
                  </a:schemeClr>
                </a:solidFill>
                <a:latin typeface="微软雅黑" panose="020B0503020204020204" charset="-122"/>
                <a:ea typeface="微软雅黑" panose="020B0503020204020204" charset="-122"/>
                <a:sym typeface="+mn-ea"/>
              </a:rPr>
              <a:t>科学</a:t>
            </a:r>
            <a:r>
              <a:rPr lang="zh-CN" altLang="en-US" sz="2800" dirty="0">
                <a:solidFill>
                  <a:schemeClr val="accent5">
                    <a:lumMod val="50000"/>
                  </a:schemeClr>
                </a:solidFill>
                <a:latin typeface="微软雅黑" panose="020B0503020204020204" charset="-122"/>
                <a:ea typeface="微软雅黑" panose="020B0503020204020204" charset="-122"/>
                <a:sym typeface="+mn-ea"/>
              </a:rPr>
              <a:t>通</a:t>
            </a:r>
            <a:r>
              <a:rPr lang="zh-CN" altLang="en-US" sz="2800">
                <a:solidFill>
                  <a:schemeClr val="accent5">
                    <a:lumMod val="50000"/>
                  </a:schemeClr>
                </a:solidFill>
                <a:latin typeface="微软雅黑" panose="020B0503020204020204" charset="-122"/>
                <a:ea typeface="微软雅黑" panose="020B0503020204020204" charset="-122"/>
                <a:sym typeface="+mn-ea"/>
              </a:rPr>
              <a:t>诚信办公室</a:t>
            </a:r>
            <a:r>
              <a:rPr lang="zh-CN" altLang="en-US" sz="2800">
                <a:latin typeface="微软雅黑" panose="020B0503020204020204" charset="-122"/>
                <a:ea typeface="微软雅黑" panose="020B0503020204020204" charset="-122"/>
                <a:sym typeface="+mn-ea"/>
              </a:rPr>
              <a:t>(OSI)、</a:t>
            </a:r>
            <a:r>
              <a:rPr lang="zh-CN" altLang="en-US" sz="2800">
                <a:solidFill>
                  <a:schemeClr val="accent5">
                    <a:lumMod val="50000"/>
                  </a:schemeClr>
                </a:solidFill>
                <a:latin typeface="微软雅黑" panose="020B0503020204020204" charset="-122"/>
                <a:ea typeface="微软雅黑" panose="020B0503020204020204" charset="-122"/>
                <a:sym typeface="+mn-ea"/>
              </a:rPr>
              <a:t>科学诚信审查办公室</a:t>
            </a:r>
            <a:r>
              <a:rPr lang="zh-CN" altLang="en-US" sz="2800">
                <a:latin typeface="微软雅黑" panose="020B0503020204020204" charset="-122"/>
                <a:ea typeface="微软雅黑" panose="020B0503020204020204" charset="-122"/>
                <a:sym typeface="+mn-ea"/>
              </a:rPr>
              <a:t>(OSIR)</a:t>
            </a:r>
          </a:p>
          <a:p>
            <a:pPr fontAlgn="auto">
              <a:lnSpc>
                <a:spcPct val="150000"/>
              </a:lnSpc>
            </a:pPr>
            <a:r>
              <a:rPr lang="zh-CN" altLang="en-US" sz="2800">
                <a:latin typeface="微软雅黑" panose="020B0503020204020204" charset="-122"/>
                <a:ea typeface="微软雅黑" panose="020B0503020204020204" charset="-122"/>
                <a:sym typeface="+mn-ea"/>
              </a:rPr>
              <a:t>1992年：合并成立</a:t>
            </a:r>
            <a:r>
              <a:rPr lang="zh-CN" altLang="en-US" sz="2800">
                <a:solidFill>
                  <a:schemeClr val="accent5">
                    <a:lumMod val="50000"/>
                  </a:schemeClr>
                </a:solidFill>
                <a:latin typeface="微软雅黑" panose="020B0503020204020204" charset="-122"/>
                <a:ea typeface="微软雅黑" panose="020B0503020204020204" charset="-122"/>
                <a:sym typeface="+mn-ea"/>
              </a:rPr>
              <a:t>美国科研诚信办公室</a:t>
            </a:r>
            <a:r>
              <a:rPr lang="zh-CN" altLang="en-US" sz="2800">
                <a:latin typeface="微软雅黑" panose="020B0503020204020204" charset="-122"/>
                <a:ea typeface="微软雅黑" panose="020B0503020204020204" charset="-122"/>
                <a:sym typeface="+mn-ea"/>
              </a:rPr>
              <a:t>(ORI)</a:t>
            </a:r>
            <a:endParaRPr lang="zh-CN" altLang="en-US" sz="2800">
              <a:latin typeface="微软雅黑" panose="020B0503020204020204" charset="-122"/>
              <a:ea typeface="微软雅黑" panose="020B0503020204020204" charset="-122"/>
            </a:endParaRPr>
          </a:p>
          <a:p>
            <a:pPr fontAlgn="auto">
              <a:lnSpc>
                <a:spcPct val="150000"/>
              </a:lnSpc>
            </a:pPr>
            <a:r>
              <a:rPr lang="zh-CN" altLang="en-US" sz="2800">
                <a:latin typeface="微软雅黑" panose="020B0503020204020204" charset="-122"/>
                <a:ea typeface="微软雅黑" panose="020B0503020204020204" charset="-122"/>
                <a:sym typeface="+mn-ea"/>
              </a:rPr>
              <a:t>《1976年总监察长法案》：成立</a:t>
            </a:r>
            <a:r>
              <a:rPr lang="zh-CN" altLang="en-US" sz="2800">
                <a:solidFill>
                  <a:schemeClr val="accent5">
                    <a:lumMod val="50000"/>
                  </a:schemeClr>
                </a:solidFill>
                <a:latin typeface="微软雅黑" panose="020B0503020204020204" charset="-122"/>
                <a:ea typeface="微软雅黑" panose="020B0503020204020204" charset="-122"/>
                <a:sym typeface="+mn-ea"/>
              </a:rPr>
              <a:t>国家科学基金会总监察长办公室</a:t>
            </a:r>
            <a:r>
              <a:rPr lang="zh-CN" altLang="en-US" sz="2800">
                <a:latin typeface="微软雅黑" panose="020B0503020204020204" charset="-122"/>
                <a:ea typeface="微软雅黑" panose="020B0503020204020204" charset="-122"/>
                <a:sym typeface="+mn-ea"/>
              </a:rPr>
              <a:t>(OIG)</a:t>
            </a:r>
            <a:endParaRPr lang="zh-CN" altLang="en-US" sz="2800">
              <a:latin typeface="微软雅黑" panose="020B0503020204020204" charset="-122"/>
              <a:ea typeface="微软雅黑" panose="020B0503020204020204" charset="-122"/>
            </a:endParaRPr>
          </a:p>
        </p:txBody>
      </p:sp>
      <p:sp>
        <p:nvSpPr>
          <p:cNvPr id="6" name="文本框 5"/>
          <p:cNvSpPr txBox="1"/>
          <p:nvPr/>
        </p:nvSpPr>
        <p:spPr>
          <a:xfrm>
            <a:off x="1489710" y="386715"/>
            <a:ext cx="6254115" cy="640080"/>
          </a:xfrm>
          <a:prstGeom prst="rect">
            <a:avLst/>
          </a:prstGeom>
          <a:noFill/>
        </p:spPr>
        <p:txBody>
          <a:bodyPr wrap="square" rtlCol="0">
            <a:spAutoFit/>
          </a:bodyPr>
          <a:lstStyle/>
          <a:p>
            <a:r>
              <a:rPr lang="zh-CN" altLang="en-US" sz="3600" b="1" dirty="0">
                <a:latin typeface="+mj-ea"/>
                <a:ea typeface="+mj-ea"/>
              </a:rPr>
              <a:t>（二）国外对学术不端的治理</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a:solidFill>
                  <a:schemeClr val="bg1"/>
                </a:solidFill>
                <a:latin typeface="+mj-ea"/>
                <a:ea typeface="+mj-ea"/>
              </a:rPr>
              <a:t>一</a:t>
            </a:r>
          </a:p>
        </p:txBody>
      </p:sp>
      <p:sp>
        <p:nvSpPr>
          <p:cNvPr id="45" name="文本框 44"/>
          <p:cNvSpPr txBox="1"/>
          <p:nvPr/>
        </p:nvSpPr>
        <p:spPr>
          <a:xfrm>
            <a:off x="740410" y="4247515"/>
            <a:ext cx="9886950" cy="2011680"/>
          </a:xfrm>
          <a:prstGeom prst="rect">
            <a:avLst/>
          </a:prstGeom>
          <a:noFill/>
        </p:spPr>
        <p:txBody>
          <a:bodyPr wrap="square" rtlCol="0">
            <a:spAutoFit/>
          </a:bodyPr>
          <a:lstStyle/>
          <a:p>
            <a:pPr marL="457200" indent="-457200" fontAlgn="auto">
              <a:lnSpc>
                <a:spcPct val="150000"/>
              </a:lnSpc>
              <a:buFont typeface="Wingdings" panose="05000000000000000000" charset="0"/>
              <a:buChar char="l"/>
            </a:pPr>
            <a:r>
              <a:rPr lang="en-US" altLang="zh-CN" sz="2800">
                <a:latin typeface="微软雅黑" panose="020B0503020204020204" charset="-122"/>
                <a:ea typeface="微软雅黑" panose="020B0503020204020204" charset="-122"/>
                <a:sym typeface="+mn-ea"/>
              </a:rPr>
              <a:t>2.</a:t>
            </a:r>
            <a:r>
              <a:rPr lang="zh-CN" altLang="en-US" sz="2800">
                <a:latin typeface="微软雅黑" panose="020B0503020204020204" charset="-122"/>
                <a:ea typeface="微软雅黑" panose="020B0503020204020204" charset="-122"/>
                <a:sym typeface="+mn-ea"/>
              </a:rPr>
              <a:t>制度法规</a:t>
            </a:r>
            <a:endParaRPr lang="zh-CN" altLang="en-US" sz="2800">
              <a:latin typeface="微软雅黑" panose="020B0503020204020204" charset="-122"/>
              <a:ea typeface="微软雅黑" panose="020B0503020204020204" charset="-122"/>
            </a:endParaRPr>
          </a:p>
          <a:p>
            <a:pPr fontAlgn="auto">
              <a:lnSpc>
                <a:spcPct val="150000"/>
              </a:lnSpc>
            </a:pPr>
            <a:r>
              <a:rPr lang="zh-CN" altLang="en-US" sz="2800">
                <a:latin typeface="微软雅黑" panose="020B0503020204020204" charset="-122"/>
                <a:ea typeface="微软雅黑" panose="020B0503020204020204" charset="-122"/>
                <a:sym typeface="+mn-ea"/>
              </a:rPr>
              <a:t>1985年，美国国会制定通过了《</a:t>
            </a:r>
            <a:r>
              <a:rPr lang="zh-CN" altLang="en-US" sz="2800">
                <a:solidFill>
                  <a:schemeClr val="accent5">
                    <a:lumMod val="50000"/>
                  </a:schemeClr>
                </a:solidFill>
                <a:latin typeface="微软雅黑" panose="020B0503020204020204" charset="-122"/>
                <a:ea typeface="微软雅黑" panose="020B0503020204020204" charset="-122"/>
                <a:sym typeface="+mn-ea"/>
              </a:rPr>
              <a:t>公共卫生拓展法案</a:t>
            </a:r>
            <a:r>
              <a:rPr lang="zh-CN" altLang="en-US" sz="2800">
                <a:latin typeface="微软雅黑" panose="020B0503020204020204" charset="-122"/>
                <a:ea typeface="微软雅黑" panose="020B0503020204020204" charset="-122"/>
                <a:sym typeface="+mn-ea"/>
              </a:rPr>
              <a:t>》；</a:t>
            </a:r>
            <a:endParaRPr lang="zh-CN" altLang="en-US" sz="2800">
              <a:latin typeface="微软雅黑" panose="020B0503020204020204" charset="-122"/>
              <a:ea typeface="微软雅黑" panose="020B0503020204020204" charset="-122"/>
            </a:endParaRPr>
          </a:p>
          <a:p>
            <a:pPr fontAlgn="auto">
              <a:lnSpc>
                <a:spcPct val="150000"/>
              </a:lnSpc>
            </a:pPr>
            <a:r>
              <a:rPr lang="zh-CN" altLang="en-US" sz="2800">
                <a:latin typeface="微软雅黑" panose="020B0503020204020204" charset="-122"/>
                <a:ea typeface="微软雅黑" panose="020B0503020204020204" charset="-122"/>
                <a:sym typeface="+mn-ea"/>
              </a:rPr>
              <a:t>2000年，正式发布实施《</a:t>
            </a:r>
            <a:r>
              <a:rPr lang="zh-CN" altLang="en-US" sz="2800">
                <a:solidFill>
                  <a:schemeClr val="accent5">
                    <a:lumMod val="50000"/>
                  </a:schemeClr>
                </a:solidFill>
                <a:latin typeface="微软雅黑" panose="020B0503020204020204" charset="-122"/>
                <a:ea typeface="微软雅黑" panose="020B0503020204020204" charset="-122"/>
                <a:sym typeface="+mn-ea"/>
              </a:rPr>
              <a:t>关于科研不端行为的联邦政策</a:t>
            </a:r>
            <a:r>
              <a:rPr lang="zh-CN" altLang="en-US" sz="2800">
                <a:latin typeface="微软雅黑" panose="020B0503020204020204" charset="-122"/>
                <a:ea typeface="微软雅黑" panose="020B0503020204020204" charset="-122"/>
                <a:sym typeface="+mn-ea"/>
              </a:rPr>
              <a:t>》。</a:t>
            </a:r>
            <a:endParaRPr lang="zh-CN" altLang="en-US" sz="2800">
              <a:latin typeface="微软雅黑" panose="020B0503020204020204" charset="-122"/>
              <a:ea typeface="微软雅黑" panose="020B0503020204020204" charset="-122"/>
            </a:endParaRPr>
          </a:p>
        </p:txBody>
      </p:sp>
      <p:sp>
        <p:nvSpPr>
          <p:cNvPr id="2" name="文本框 1"/>
          <p:cNvSpPr txBox="1"/>
          <p:nvPr/>
        </p:nvSpPr>
        <p:spPr>
          <a:xfrm>
            <a:off x="4493260" y="1213485"/>
            <a:ext cx="3344545" cy="548640"/>
          </a:xfrm>
          <a:prstGeom prst="rect">
            <a:avLst/>
          </a:prstGeom>
          <a:noFill/>
        </p:spPr>
        <p:txBody>
          <a:bodyPr wrap="square" rtlCol="0">
            <a:spAutoFit/>
          </a:bodyPr>
          <a:lstStyle/>
          <a:p>
            <a:pPr algn="ctr"/>
            <a:r>
              <a:rPr lang="zh-CN" altLang="en-US" sz="2800" dirty="0">
                <a:solidFill>
                  <a:srgbClr val="C00000"/>
                </a:solidFill>
                <a:latin typeface="微软雅黑" panose="020B0503020204020204" charset="-122"/>
                <a:ea typeface="微软雅黑" panose="020B0503020204020204" charset="-122"/>
              </a:rPr>
              <a:t>美  国</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5"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15"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6" grpId="0"/>
      <p:bldP spid="42" grpId="0"/>
      <p:bldP spid="45" grpId="0"/>
      <p:bldP spid="45" grpId="1"/>
      <p:bldP spid="45" grpId="2"/>
      <p:bldP spid="45" grpId="3"/>
      <p:bldP spid="45" grpId="4"/>
      <p:bldP spid="45" grpId="5"/>
      <p:bldP spid="45" grpId="6"/>
      <p:bldP spid="45" grpId="7"/>
      <p:bldP spid="45" grpId="8"/>
      <p:bldP spid="45" grpId="9"/>
      <p:bldP spid="45" grpId="10"/>
      <p:bldP spid="45" grpId="11"/>
      <p:bldP spid="45" grpId="12"/>
      <p:bldP spid="45" grpId="13"/>
      <p:bldP spid="45" grpId="14"/>
      <p:bldP spid="45" grpId="15"/>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261785"/>
            <a:ext cx="9595262" cy="521208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a:solidFill>
                  <a:srgbClr val="C00000"/>
                </a:solidFill>
                <a:latin typeface="微软雅黑" panose="020B0503020204020204" charset="-122"/>
                <a:ea typeface="微软雅黑" panose="020B0503020204020204" charset="-122"/>
              </a:rPr>
              <a:t>问题与讨论</a:t>
            </a:r>
            <a:endParaRPr lang="en-US" altLang="zh-CN" sz="2800" dirty="0">
              <a:solidFill>
                <a:srgbClr val="C00000"/>
              </a:solidFill>
              <a:latin typeface="微软雅黑" panose="020B0503020204020204" charset="-122"/>
              <a:ea typeface="微软雅黑" panose="020B0503020204020204" charset="-122"/>
            </a:endParaRPr>
          </a:p>
          <a:p>
            <a:pPr>
              <a:lnSpc>
                <a:spcPct val="150000"/>
              </a:lnSpc>
            </a:pPr>
            <a:r>
              <a:rPr lang="zh-CN" altLang="en-US" sz="2400" dirty="0">
                <a:solidFill>
                  <a:srgbClr val="4B4D4F"/>
                </a:solidFill>
                <a:latin typeface="微软雅黑" panose="020B0503020204020204" charset="-122"/>
                <a:ea typeface="微软雅黑" panose="020B0503020204020204" charset="-122"/>
              </a:rPr>
              <a:t>（</a:t>
            </a:r>
            <a:r>
              <a:rPr lang="en-US" altLang="zh-CN" sz="2400" dirty="0">
                <a:solidFill>
                  <a:srgbClr val="4B4D4F"/>
                </a:solidFill>
                <a:latin typeface="微软雅黑" panose="020B0503020204020204" charset="-122"/>
                <a:ea typeface="微软雅黑" panose="020B0503020204020204" charset="-122"/>
              </a:rPr>
              <a:t>1</a:t>
            </a:r>
            <a:r>
              <a:rPr lang="zh-CN" altLang="en-US" sz="2400" dirty="0">
                <a:solidFill>
                  <a:srgbClr val="4B4D4F"/>
                </a:solidFill>
                <a:latin typeface="微软雅黑" panose="020B0503020204020204" charset="-122"/>
                <a:ea typeface="微软雅黑" panose="020B0503020204020204" charset="-122"/>
              </a:rPr>
              <a:t>）在高校，教师编书是经常的事，也是教学任务的一个方面。但是我们也应看到在编书时，有的编者整章搬用他人作品，即使是对某些用词或句子略有改动，是否也属不规范行为？</a:t>
            </a:r>
          </a:p>
          <a:p>
            <a:pPr>
              <a:lnSpc>
                <a:spcPct val="150000"/>
              </a:lnSpc>
            </a:pPr>
            <a:r>
              <a:rPr lang="zh-CN" altLang="en-US" sz="2400" dirty="0">
                <a:solidFill>
                  <a:srgbClr val="4B4D4F"/>
                </a:solidFill>
                <a:latin typeface="微软雅黑" panose="020B0503020204020204" charset="-122"/>
                <a:ea typeface="微软雅黑" panose="020B0503020204020204" charset="-122"/>
              </a:rPr>
              <a:t>（</a:t>
            </a:r>
            <a:r>
              <a:rPr lang="en-US" altLang="zh-CN" sz="2400" dirty="0">
                <a:solidFill>
                  <a:srgbClr val="4B4D4F"/>
                </a:solidFill>
                <a:latin typeface="微软雅黑" panose="020B0503020204020204" charset="-122"/>
                <a:ea typeface="微软雅黑" panose="020B0503020204020204" charset="-122"/>
              </a:rPr>
              <a:t>2</a:t>
            </a:r>
            <a:r>
              <a:rPr lang="zh-CN" altLang="en-US" sz="2400" dirty="0">
                <a:solidFill>
                  <a:srgbClr val="4B4D4F"/>
                </a:solidFill>
                <a:latin typeface="微软雅黑" panose="020B0503020204020204" charset="-122"/>
                <a:ea typeface="微软雅黑" panose="020B0503020204020204" charset="-122"/>
              </a:rPr>
              <a:t>）有一本已出版使用两三年的教学用书，主编更换了约三分之一的参编人员，重新编写，换了一个书名又在另一家出版社出版。除新参加编写的人员外，其余原有参编人员多数对其编写的各章，都原封不动或稍作修改后，照搬到“新书”中来。试对这种编书行为做出评论。 </a:t>
            </a:r>
          </a:p>
          <a:p>
            <a:pPr>
              <a:lnSpc>
                <a:spcPct val="150000"/>
              </a:lnSpc>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（三）学术规范中的相关规定 </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782799"/>
            <a:ext cx="9595262" cy="521208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C00000"/>
                </a:solidFill>
                <a:latin typeface="微软雅黑" panose="020B0503020204020204" charset="-122"/>
                <a:ea typeface="微软雅黑" panose="020B0503020204020204" charset="-122"/>
              </a:rPr>
              <a:t>1.</a:t>
            </a:r>
            <a:r>
              <a:rPr lang="zh-CN" altLang="en-US" sz="2800" dirty="0">
                <a:solidFill>
                  <a:srgbClr val="C00000"/>
                </a:solidFill>
                <a:latin typeface="微软雅黑" panose="020B0503020204020204" charset="-122"/>
                <a:ea typeface="微软雅黑" panose="020B0503020204020204" charset="-122"/>
              </a:rPr>
              <a:t>抄袭和剽窃（</a:t>
            </a:r>
            <a:r>
              <a:rPr lang="en-US" altLang="zh-CN" sz="2800" dirty="0">
                <a:solidFill>
                  <a:srgbClr val="C00000"/>
                </a:solidFill>
                <a:latin typeface="微软雅黑" panose="020B0503020204020204" charset="-122"/>
                <a:ea typeface="微软雅黑" panose="020B0503020204020204" charset="-122"/>
              </a:rPr>
              <a:t>plagiarism</a:t>
            </a:r>
            <a:r>
              <a:rPr lang="zh-CN" altLang="en-US" sz="2800" dirty="0">
                <a:solidFill>
                  <a:srgbClr val="C00000"/>
                </a:solidFill>
                <a:latin typeface="微软雅黑" panose="020B0503020204020204" charset="-122"/>
                <a:ea typeface="微软雅黑" panose="020B0503020204020204" charset="-122"/>
              </a:rPr>
              <a:t>）  </a:t>
            </a:r>
          </a:p>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抄袭：</a:t>
            </a:r>
            <a:r>
              <a:rPr lang="zh-CN" altLang="en-US" sz="2800" dirty="0">
                <a:solidFill>
                  <a:schemeClr val="accent2">
                    <a:lumMod val="75000"/>
                  </a:schemeClr>
                </a:solidFill>
                <a:latin typeface="微软雅黑" panose="020B0503020204020204" charset="-122"/>
                <a:ea typeface="微软雅黑" panose="020B0503020204020204" charset="-122"/>
              </a:rPr>
              <a:t>行为人将他人作品全部或部分地原封不动或稍作改动后作为自己的作品发表。</a:t>
            </a:r>
            <a:endParaRPr lang="en-US" altLang="zh-CN" sz="2800" dirty="0">
              <a:solidFill>
                <a:schemeClr val="accent2">
                  <a:lumMod val="75000"/>
                </a:schemeClr>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剽窃：行为人通过</a:t>
            </a:r>
            <a:r>
              <a:rPr lang="zh-CN" altLang="en-US" sz="2800" dirty="0">
                <a:solidFill>
                  <a:srgbClr val="EA9B26">
                    <a:lumMod val="75000"/>
                  </a:srgbClr>
                </a:solidFill>
                <a:latin typeface="微软雅黑" panose="020B0503020204020204" charset="-122"/>
                <a:ea typeface="微软雅黑" panose="020B0503020204020204" charset="-122"/>
              </a:rPr>
              <a:t>删节、补充</a:t>
            </a:r>
            <a:r>
              <a:rPr lang="zh-CN" altLang="en-US" sz="2800" dirty="0">
                <a:solidFill>
                  <a:srgbClr val="4B4D4F"/>
                </a:solidFill>
                <a:latin typeface="微软雅黑" panose="020B0503020204020204" charset="-122"/>
                <a:ea typeface="微软雅黑" panose="020B0503020204020204" charset="-122"/>
              </a:rPr>
              <a:t>等</a:t>
            </a:r>
            <a:r>
              <a:rPr lang="zh-CN" altLang="en-US" sz="2800" dirty="0">
                <a:solidFill>
                  <a:srgbClr val="EA9B26">
                    <a:lumMod val="75000"/>
                  </a:srgbClr>
                </a:solidFill>
                <a:latin typeface="微软雅黑" panose="020B0503020204020204" charset="-122"/>
                <a:ea typeface="微软雅黑" panose="020B0503020204020204" charset="-122"/>
              </a:rPr>
              <a:t>隐蔽手段</a:t>
            </a:r>
            <a:r>
              <a:rPr lang="zh-CN" altLang="en-US" sz="2800" dirty="0">
                <a:solidFill>
                  <a:srgbClr val="4B4D4F"/>
                </a:solidFill>
                <a:latin typeface="微软雅黑" panose="020B0503020204020204" charset="-122"/>
                <a:ea typeface="微软雅黑" panose="020B0503020204020204" charset="-122"/>
              </a:rPr>
              <a:t>将他人作品改头换面，而没有改变原有作品的实质性内容；或</a:t>
            </a:r>
            <a:r>
              <a:rPr lang="zh-CN" altLang="en-US" sz="2800" dirty="0">
                <a:solidFill>
                  <a:schemeClr val="accent2">
                    <a:lumMod val="75000"/>
                  </a:schemeClr>
                </a:solidFill>
                <a:latin typeface="微软雅黑" panose="020B0503020204020204" charset="-122"/>
                <a:ea typeface="微软雅黑" panose="020B0503020204020204" charset="-122"/>
              </a:rPr>
              <a:t>窃取他人的创作（学术）思想</a:t>
            </a:r>
            <a:r>
              <a:rPr lang="zh-CN" altLang="en-US" sz="2800" dirty="0">
                <a:solidFill>
                  <a:srgbClr val="4B4D4F"/>
                </a:solidFill>
                <a:latin typeface="微软雅黑" panose="020B0503020204020204" charset="-122"/>
                <a:ea typeface="微软雅黑" panose="020B0503020204020204" charset="-122"/>
              </a:rPr>
              <a:t>或</a:t>
            </a:r>
            <a:r>
              <a:rPr lang="zh-CN" altLang="en-US" sz="2800" dirty="0">
                <a:solidFill>
                  <a:schemeClr val="accent2">
                    <a:lumMod val="75000"/>
                  </a:schemeClr>
                </a:solidFill>
                <a:latin typeface="微软雅黑" panose="020B0503020204020204" charset="-122"/>
                <a:ea typeface="微软雅黑" panose="020B0503020204020204" charset="-122"/>
              </a:rPr>
              <a:t>未发表成果</a:t>
            </a:r>
            <a:r>
              <a:rPr lang="zh-CN" altLang="en-US" sz="2800" dirty="0">
                <a:solidFill>
                  <a:srgbClr val="4B4D4F"/>
                </a:solidFill>
                <a:latin typeface="微软雅黑" panose="020B0503020204020204" charset="-122"/>
                <a:ea typeface="微软雅黑" panose="020B0503020204020204" charset="-122"/>
              </a:rPr>
              <a:t>作为自己的作品发表。 </a:t>
            </a:r>
            <a:endParaRPr lang="en-US" altLang="zh-CN" sz="2800" dirty="0">
              <a:solidFill>
                <a:srgbClr val="4B4D4F"/>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Ø"/>
            </a:pPr>
            <a:endParaRPr lang="zh-CN" altLang="en-US" sz="2800" dirty="0">
              <a:solidFill>
                <a:srgbClr val="4B4D4F"/>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Ø"/>
            </a:pPr>
            <a:endParaRPr lang="zh-CN" altLang="en-US"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（四）学术不端行为的界定</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5"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6" grpId="0"/>
      <p:bldP spid="4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2055931"/>
            <a:ext cx="9595262" cy="265176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“抄袭”与“剽窃”没有本质的区别，在法律上被并列规定为同一性质的侵权行为，但二者在侵权方式和程度上还是有所差别的，抄袭是</a:t>
            </a:r>
            <a:r>
              <a:rPr lang="zh-CN" altLang="en-US" sz="2800" dirty="0">
                <a:solidFill>
                  <a:srgbClr val="C00000"/>
                </a:solidFill>
                <a:latin typeface="微软雅黑" panose="020B0503020204020204" charset="-122"/>
                <a:ea typeface="微软雅黑" panose="020B0503020204020204" charset="-122"/>
              </a:rPr>
              <a:t>公开的照搬照抄，</a:t>
            </a:r>
            <a:r>
              <a:rPr lang="zh-CN" altLang="en-US" sz="2800" dirty="0">
                <a:solidFill>
                  <a:srgbClr val="4B4D4F"/>
                </a:solidFill>
                <a:latin typeface="微软雅黑" panose="020B0503020204020204" charset="-122"/>
                <a:ea typeface="微软雅黑" panose="020B0503020204020204" charset="-122"/>
              </a:rPr>
              <a:t>而剽窃却是</a:t>
            </a:r>
            <a:r>
              <a:rPr lang="zh-CN" altLang="en-US" sz="2800" dirty="0">
                <a:solidFill>
                  <a:srgbClr val="C00000"/>
                </a:solidFill>
                <a:latin typeface="微软雅黑" panose="020B0503020204020204" charset="-122"/>
                <a:ea typeface="微软雅黑" panose="020B0503020204020204" charset="-122"/>
              </a:rPr>
              <a:t>偷偷的、暗地里的。</a:t>
            </a: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（四）学术不端行为的界定</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329184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C00000"/>
                </a:solidFill>
                <a:latin typeface="微软雅黑" panose="020B0503020204020204" charset="-122"/>
                <a:ea typeface="微软雅黑" panose="020B0503020204020204" charset="-122"/>
              </a:rPr>
              <a:t>2.</a:t>
            </a:r>
            <a:r>
              <a:rPr lang="zh-CN" altLang="en-US" sz="2800" dirty="0">
                <a:solidFill>
                  <a:srgbClr val="C00000"/>
                </a:solidFill>
                <a:latin typeface="微软雅黑" panose="020B0503020204020204" charset="-122"/>
                <a:ea typeface="微软雅黑" panose="020B0503020204020204" charset="-122"/>
              </a:rPr>
              <a:t>伪造（</a:t>
            </a:r>
            <a:r>
              <a:rPr lang="en-US" altLang="zh-CN" sz="2800" dirty="0">
                <a:solidFill>
                  <a:srgbClr val="C00000"/>
                </a:solidFill>
                <a:latin typeface="微软雅黑" panose="020B0503020204020204" charset="-122"/>
                <a:ea typeface="微软雅黑" panose="020B0503020204020204" charset="-122"/>
              </a:rPr>
              <a:t>fabrication</a:t>
            </a:r>
            <a:r>
              <a:rPr lang="zh-CN" altLang="en-US" sz="2800" dirty="0">
                <a:solidFill>
                  <a:srgbClr val="C00000"/>
                </a:solidFill>
                <a:latin typeface="微软雅黑" panose="020B0503020204020204" charset="-122"/>
                <a:ea typeface="微软雅黑" panose="020B0503020204020204" charset="-122"/>
              </a:rPr>
              <a:t>）和篡改（</a:t>
            </a:r>
            <a:r>
              <a:rPr lang="en-US" altLang="zh-CN" sz="2800" dirty="0">
                <a:solidFill>
                  <a:srgbClr val="C00000"/>
                </a:solidFill>
                <a:latin typeface="微软雅黑" panose="020B0503020204020204" charset="-122"/>
                <a:ea typeface="微软雅黑" panose="020B0503020204020204" charset="-122"/>
              </a:rPr>
              <a:t>falsification</a:t>
            </a:r>
            <a:r>
              <a:rPr lang="zh-CN" altLang="en-US" sz="2800" dirty="0">
                <a:solidFill>
                  <a:srgbClr val="C00000"/>
                </a:solidFill>
                <a:latin typeface="微软雅黑" panose="020B0503020204020204" charset="-122"/>
                <a:ea typeface="微软雅黑" panose="020B0503020204020204" charset="-122"/>
              </a:rPr>
              <a:t>）</a:t>
            </a:r>
          </a:p>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伪造：</a:t>
            </a:r>
            <a:r>
              <a:rPr lang="zh-CN" altLang="en-US" sz="2800" dirty="0">
                <a:solidFill>
                  <a:srgbClr val="EA9B26">
                    <a:lumMod val="75000"/>
                  </a:srgbClr>
                </a:solidFill>
                <a:latin typeface="微软雅黑" panose="020B0503020204020204" charset="-122"/>
                <a:ea typeface="微软雅黑" panose="020B0503020204020204" charset="-122"/>
              </a:rPr>
              <a:t>为了达到个人目的而作假。</a:t>
            </a:r>
            <a:r>
              <a:rPr lang="zh-CN" altLang="en-US" sz="2800" dirty="0">
                <a:solidFill>
                  <a:srgbClr val="4B4D4F"/>
                </a:solidFill>
                <a:latin typeface="微软雅黑" panose="020B0503020204020204" charset="-122"/>
                <a:ea typeface="微软雅黑" panose="020B0503020204020204" charset="-122"/>
              </a:rPr>
              <a:t>如伪造试验数据、试验结果、专利、履历、论文等。</a:t>
            </a:r>
          </a:p>
          <a:p>
            <a:pPr marL="457200" indent="-457200">
              <a:lnSpc>
                <a:spcPct val="150000"/>
              </a:lnSpc>
              <a:buFont typeface="Wingdings" panose="05000000000000000000" pitchFamily="2" charset="2"/>
              <a:buChar char="Ø"/>
            </a:pPr>
            <a:r>
              <a:rPr lang="zh-CN" altLang="en-US" sz="2800" dirty="0">
                <a:solidFill>
                  <a:srgbClr val="4B4D4F"/>
                </a:solidFill>
                <a:latin typeface="微软雅黑" panose="020B0503020204020204" charset="-122"/>
                <a:ea typeface="微软雅黑" panose="020B0503020204020204" charset="-122"/>
              </a:rPr>
              <a:t>篡改：</a:t>
            </a:r>
            <a:r>
              <a:rPr lang="zh-CN" altLang="en-US" sz="2800" dirty="0">
                <a:solidFill>
                  <a:srgbClr val="EA9B26">
                    <a:lumMod val="75000"/>
                  </a:srgbClr>
                </a:solidFill>
                <a:latin typeface="微软雅黑" panose="020B0503020204020204" charset="-122"/>
                <a:ea typeface="微软雅黑" panose="020B0503020204020204" charset="-122"/>
              </a:rPr>
              <a:t>为了达到个人目的，主观取舍或修改数据、图表、试验结果，使其不能真实地反映实际情况。 </a:t>
            </a: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（四）学术不端行为的界定</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521208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C00000"/>
                </a:solidFill>
                <a:latin typeface="微软雅黑" panose="020B0503020204020204" charset="-122"/>
                <a:ea typeface="微软雅黑" panose="020B0503020204020204" charset="-122"/>
              </a:rPr>
              <a:t>3.</a:t>
            </a:r>
            <a:r>
              <a:rPr lang="zh-CN" altLang="en-US" sz="2800" dirty="0">
                <a:solidFill>
                  <a:srgbClr val="C00000"/>
                </a:solidFill>
                <a:latin typeface="微软雅黑" panose="020B0503020204020204" charset="-122"/>
                <a:ea typeface="微软雅黑" panose="020B0503020204020204" charset="-122"/>
              </a:rPr>
              <a:t>一稿多投（</a:t>
            </a:r>
            <a:r>
              <a:rPr lang="en-US" altLang="zh-CN" sz="2800" dirty="0">
                <a:solidFill>
                  <a:srgbClr val="C00000"/>
                </a:solidFill>
                <a:latin typeface="微软雅黑" panose="020B0503020204020204" charset="-122"/>
                <a:ea typeface="微软雅黑" panose="020B0503020204020204" charset="-122"/>
              </a:rPr>
              <a:t>multiple contributions</a:t>
            </a:r>
            <a:r>
              <a:rPr lang="zh-CN" altLang="en-US" sz="2800" dirty="0">
                <a:solidFill>
                  <a:srgbClr val="C00000"/>
                </a:solidFill>
                <a:latin typeface="微软雅黑" panose="020B0503020204020204" charset="-122"/>
                <a:ea typeface="微软雅黑" panose="020B0503020204020204" charset="-122"/>
              </a:rPr>
              <a:t>）与重复发表 </a:t>
            </a:r>
            <a:r>
              <a:rPr lang="en-US" altLang="zh-CN" sz="2800" dirty="0">
                <a:solidFill>
                  <a:srgbClr val="C00000"/>
                </a:solidFill>
                <a:latin typeface="微软雅黑" panose="020B0503020204020204" charset="-122"/>
                <a:ea typeface="微软雅黑" panose="020B0503020204020204" charset="-122"/>
              </a:rPr>
              <a:t>(repetitive publication)</a:t>
            </a:r>
          </a:p>
          <a:p>
            <a:pPr marL="457200" indent="-457200">
              <a:lnSpc>
                <a:spcPct val="150000"/>
              </a:lnSpc>
              <a:buFont typeface="Wingdings" panose="05000000000000000000" pitchFamily="2" charset="2"/>
              <a:buChar char="Ø"/>
            </a:pPr>
            <a:r>
              <a:rPr lang="zh-CN" altLang="en-US" sz="2800" dirty="0">
                <a:solidFill>
                  <a:srgbClr val="EA9B26">
                    <a:lumMod val="75000"/>
                  </a:srgbClr>
                </a:solidFill>
                <a:latin typeface="微软雅黑" panose="020B0503020204020204" charset="-122"/>
                <a:ea typeface="微软雅黑" panose="020B0503020204020204" charset="-122"/>
              </a:rPr>
              <a:t>凡属原始研究的报告，不论是同语种或不同语种，分别投寄不同期刊，或主要数据和图表相同、只是文字表达有些不同的两篇（或多篇）文稿投寄不同期刊均属一稿两（多）投；</a:t>
            </a:r>
            <a:endParaRPr lang="en-US" altLang="zh-CN" sz="2800" dirty="0">
              <a:solidFill>
                <a:srgbClr val="EA9B26">
                  <a:lumMod val="75000"/>
                </a:srgbClr>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Ø"/>
            </a:pPr>
            <a:r>
              <a:rPr lang="zh-CN" altLang="en-US" sz="2800" dirty="0">
                <a:solidFill>
                  <a:srgbClr val="EA9B26">
                    <a:lumMod val="75000"/>
                  </a:srgbClr>
                </a:solidFill>
                <a:latin typeface="微软雅黑" panose="020B0503020204020204" charset="-122"/>
                <a:ea typeface="微软雅黑" panose="020B0503020204020204" charset="-122"/>
              </a:rPr>
              <a:t>一经两个（或多个）刊物刊用，则为重复发表。</a:t>
            </a:r>
          </a:p>
          <a:p>
            <a:pPr>
              <a:lnSpc>
                <a:spcPct val="150000"/>
              </a:lnSpc>
            </a:pPr>
            <a:endParaRPr lang="en-US" altLang="zh-CN"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（四）学术不端行为的界定</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530352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a:solidFill>
                  <a:srgbClr val="C00000"/>
                </a:solidFill>
                <a:latin typeface="微软雅黑" panose="020B0503020204020204" charset="-122"/>
                <a:ea typeface="微软雅黑" panose="020B0503020204020204" charset="-122"/>
              </a:rPr>
              <a:t>问题与讨论：</a:t>
            </a:r>
            <a:endParaRPr lang="en-US" altLang="zh-CN" sz="2800" dirty="0">
              <a:solidFill>
                <a:srgbClr val="C00000"/>
              </a:solidFill>
              <a:latin typeface="微软雅黑" panose="020B0503020204020204" charset="-122"/>
              <a:ea typeface="微软雅黑" panose="020B0503020204020204" charset="-122"/>
            </a:endParaRPr>
          </a:p>
          <a:p>
            <a:pPr>
              <a:lnSpc>
                <a:spcPct val="150000"/>
              </a:lnSpc>
            </a:pPr>
            <a:r>
              <a:rPr lang="zh-CN" altLang="en-US" sz="2400" dirty="0">
                <a:solidFill>
                  <a:srgbClr val="4B4D4F"/>
                </a:solidFill>
                <a:latin typeface="微软雅黑" panose="020B0503020204020204" charset="-122"/>
                <a:ea typeface="微软雅黑" panose="020B0503020204020204" charset="-122"/>
              </a:rPr>
              <a:t>“一稿两投”或“多投”的情况时有发生，有的是明知故犯的，有的是对有关规范的不知情。下面的两个例子你认为是否有学术失范的现象？</a:t>
            </a:r>
            <a:endParaRPr lang="en-US" altLang="zh-CN" sz="2400" dirty="0">
              <a:solidFill>
                <a:srgbClr val="4B4D4F"/>
              </a:solidFill>
              <a:latin typeface="微软雅黑" panose="020B0503020204020204" charset="-122"/>
              <a:ea typeface="微软雅黑" panose="020B0503020204020204" charset="-122"/>
            </a:endParaRPr>
          </a:p>
          <a:p>
            <a:pPr>
              <a:lnSpc>
                <a:spcPct val="150000"/>
              </a:lnSpc>
            </a:pPr>
            <a:r>
              <a:rPr lang="zh-CN" altLang="en-US" sz="2000" dirty="0">
                <a:solidFill>
                  <a:srgbClr val="4B4D4F"/>
                </a:solidFill>
                <a:latin typeface="微软雅黑" panose="020B0503020204020204" charset="-122"/>
                <a:ea typeface="微软雅黑" panose="020B0503020204020204" charset="-122"/>
              </a:rPr>
              <a:t>（</a:t>
            </a:r>
            <a:r>
              <a:rPr lang="en-US" altLang="zh-CN" sz="2000" dirty="0">
                <a:solidFill>
                  <a:srgbClr val="4B4D4F"/>
                </a:solidFill>
                <a:latin typeface="微软雅黑" panose="020B0503020204020204" charset="-122"/>
                <a:ea typeface="微软雅黑" panose="020B0503020204020204" charset="-122"/>
              </a:rPr>
              <a:t>1</a:t>
            </a:r>
            <a:r>
              <a:rPr lang="zh-CN" altLang="en-US" sz="2000" dirty="0">
                <a:solidFill>
                  <a:srgbClr val="4B4D4F"/>
                </a:solidFill>
                <a:latin typeface="微软雅黑" panose="020B0503020204020204" charset="-122"/>
                <a:ea typeface="微软雅黑" panose="020B0503020204020204" charset="-122"/>
              </a:rPr>
              <a:t>）有一位著名学者经常遇到一些刊物的约稿，在盛情难却之下，他把以前发表过的几篇文章重新组合成一篇，用新的标题交给某刊物的编辑部，很快得到发表。</a:t>
            </a:r>
            <a:endParaRPr lang="en-US" altLang="zh-CN" sz="2000" dirty="0">
              <a:solidFill>
                <a:srgbClr val="4B4D4F"/>
              </a:solidFill>
              <a:latin typeface="微软雅黑" panose="020B0503020204020204" charset="-122"/>
              <a:ea typeface="微软雅黑" panose="020B0503020204020204" charset="-122"/>
            </a:endParaRPr>
          </a:p>
          <a:p>
            <a:pPr>
              <a:lnSpc>
                <a:spcPct val="150000"/>
              </a:lnSpc>
            </a:pPr>
            <a:r>
              <a:rPr lang="zh-CN" altLang="en-US" sz="2000" dirty="0">
                <a:solidFill>
                  <a:srgbClr val="4B4D4F"/>
                </a:solidFill>
                <a:latin typeface="微软雅黑" panose="020B0503020204020204" charset="-122"/>
                <a:ea typeface="微软雅黑" panose="020B0503020204020204" charset="-122"/>
              </a:rPr>
              <a:t>（</a:t>
            </a:r>
            <a:r>
              <a:rPr lang="en-US" altLang="zh-CN" sz="2000" dirty="0">
                <a:solidFill>
                  <a:srgbClr val="4B4D4F"/>
                </a:solidFill>
                <a:latin typeface="微软雅黑" panose="020B0503020204020204" charset="-122"/>
                <a:ea typeface="微软雅黑" panose="020B0503020204020204" charset="-122"/>
              </a:rPr>
              <a:t>2</a:t>
            </a:r>
            <a:r>
              <a:rPr lang="zh-CN" altLang="en-US" sz="2000" dirty="0">
                <a:solidFill>
                  <a:srgbClr val="4B4D4F"/>
                </a:solidFill>
                <a:latin typeface="微软雅黑" panose="020B0503020204020204" charset="-122"/>
                <a:ea typeface="微软雅黑" panose="020B0503020204020204" charset="-122"/>
              </a:rPr>
              <a:t>）某教授的一篇论文已在期刊</a:t>
            </a:r>
            <a:r>
              <a:rPr lang="en-US" altLang="zh-CN" sz="2000" dirty="0">
                <a:solidFill>
                  <a:srgbClr val="4B4D4F"/>
                </a:solidFill>
                <a:latin typeface="微软雅黑" panose="020B0503020204020204" charset="-122"/>
                <a:ea typeface="微软雅黑" panose="020B0503020204020204" charset="-122"/>
              </a:rPr>
              <a:t>A</a:t>
            </a:r>
            <a:r>
              <a:rPr lang="zh-CN" altLang="en-US" sz="2000" dirty="0">
                <a:solidFill>
                  <a:srgbClr val="4B4D4F"/>
                </a:solidFill>
                <a:latin typeface="微软雅黑" panose="020B0503020204020204" charset="-122"/>
                <a:ea typeface="微软雅黑" panose="020B0503020204020204" charset="-122"/>
              </a:rPr>
              <a:t>上发表，因内容新颖，期刊</a:t>
            </a:r>
            <a:r>
              <a:rPr lang="en-US" altLang="zh-CN" sz="2000" dirty="0">
                <a:solidFill>
                  <a:srgbClr val="4B4D4F"/>
                </a:solidFill>
                <a:latin typeface="微软雅黑" panose="020B0503020204020204" charset="-122"/>
                <a:ea typeface="微软雅黑" panose="020B0503020204020204" charset="-122"/>
              </a:rPr>
              <a:t>B</a:t>
            </a:r>
            <a:r>
              <a:rPr lang="zh-CN" altLang="en-US" sz="2000" dirty="0">
                <a:solidFill>
                  <a:srgbClr val="4B4D4F"/>
                </a:solidFill>
                <a:latin typeface="微软雅黑" panose="020B0503020204020204" charset="-122"/>
                <a:ea typeface="微软雅黑" panose="020B0503020204020204" charset="-122"/>
              </a:rPr>
              <a:t>要求再次发表。该教授同意，但要求期刊</a:t>
            </a:r>
            <a:r>
              <a:rPr lang="en-US" altLang="zh-CN" sz="2000" dirty="0">
                <a:solidFill>
                  <a:srgbClr val="4B4D4F"/>
                </a:solidFill>
                <a:latin typeface="微软雅黑" panose="020B0503020204020204" charset="-122"/>
                <a:ea typeface="微软雅黑" panose="020B0503020204020204" charset="-122"/>
              </a:rPr>
              <a:t>B</a:t>
            </a:r>
            <a:r>
              <a:rPr lang="zh-CN" altLang="en-US" sz="2000" dirty="0">
                <a:solidFill>
                  <a:srgbClr val="4B4D4F"/>
                </a:solidFill>
                <a:latin typeface="微软雅黑" panose="020B0503020204020204" charset="-122"/>
                <a:ea typeface="微软雅黑" panose="020B0503020204020204" charset="-122"/>
              </a:rPr>
              <a:t>在发表时注明转载自期刊</a:t>
            </a:r>
            <a:r>
              <a:rPr lang="en-US" altLang="zh-CN" sz="2000" dirty="0">
                <a:solidFill>
                  <a:srgbClr val="4B4D4F"/>
                </a:solidFill>
                <a:latin typeface="微软雅黑" panose="020B0503020204020204" charset="-122"/>
                <a:ea typeface="微软雅黑" panose="020B0503020204020204" charset="-122"/>
              </a:rPr>
              <a:t>A</a:t>
            </a:r>
            <a:r>
              <a:rPr lang="zh-CN" altLang="en-US" sz="2000" dirty="0">
                <a:solidFill>
                  <a:srgbClr val="4B4D4F"/>
                </a:solidFill>
                <a:latin typeface="微软雅黑" panose="020B0503020204020204" charset="-122"/>
                <a:ea typeface="微软雅黑" panose="020B0503020204020204" charset="-122"/>
              </a:rPr>
              <a:t>，期刊</a:t>
            </a:r>
            <a:r>
              <a:rPr lang="en-US" altLang="zh-CN" sz="2000" dirty="0">
                <a:solidFill>
                  <a:srgbClr val="4B4D4F"/>
                </a:solidFill>
                <a:latin typeface="微软雅黑" panose="020B0503020204020204" charset="-122"/>
                <a:ea typeface="微软雅黑" panose="020B0503020204020204" charset="-122"/>
              </a:rPr>
              <a:t>B</a:t>
            </a:r>
            <a:r>
              <a:rPr lang="zh-CN" altLang="en-US" sz="2000" dirty="0">
                <a:solidFill>
                  <a:srgbClr val="4B4D4F"/>
                </a:solidFill>
                <a:latin typeface="微软雅黑" panose="020B0503020204020204" charset="-122"/>
                <a:ea typeface="微软雅黑" panose="020B0503020204020204" charset="-122"/>
              </a:rPr>
              <a:t>也做到了。</a:t>
            </a:r>
          </a:p>
          <a:p>
            <a:pPr>
              <a:lnSpc>
                <a:spcPct val="150000"/>
              </a:lnSpc>
            </a:pPr>
            <a:endParaRPr lang="zh-CN" altLang="en-US" sz="2000" dirty="0">
              <a:solidFill>
                <a:srgbClr val="4B4D4F"/>
              </a:solidFill>
              <a:latin typeface="微软雅黑" panose="020B0503020204020204" charset="-122"/>
              <a:ea typeface="微软雅黑" panose="020B0503020204020204" charset="-122"/>
            </a:endParaRPr>
          </a:p>
          <a:p>
            <a:pPr>
              <a:lnSpc>
                <a:spcPct val="150000"/>
              </a:lnSpc>
            </a:pPr>
            <a:endParaRPr lang="en-US" altLang="zh-CN"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7047825"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（四）学术不端行为的界定</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3600986"/>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a:solidFill>
                  <a:srgbClr val="C00000"/>
                </a:solidFill>
                <a:latin typeface="微软雅黑" panose="020B0503020204020204" charset="-122"/>
                <a:ea typeface="微软雅黑" panose="020B0503020204020204" charset="-122"/>
              </a:rPr>
              <a:t>社会因素分析：</a:t>
            </a:r>
            <a:endParaRPr lang="en-US" altLang="zh-CN" sz="2800" dirty="0">
              <a:solidFill>
                <a:srgbClr val="C00000"/>
              </a:solidFill>
              <a:latin typeface="微软雅黑" panose="020B0503020204020204" charset="-122"/>
              <a:ea typeface="微软雅黑" panose="020B0503020204020204" charset="-122"/>
            </a:endParaRPr>
          </a:p>
          <a:p>
            <a:pPr marL="800100" lvl="1"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社会风气</a:t>
            </a:r>
            <a:r>
              <a:rPr lang="en-US" altLang="zh-CN" sz="2400" dirty="0">
                <a:solidFill>
                  <a:srgbClr val="4B4D4F"/>
                </a:solidFill>
                <a:latin typeface="微软雅黑" panose="020B0503020204020204" charset="-122"/>
                <a:ea typeface="微软雅黑" panose="020B0503020204020204" charset="-122"/>
              </a:rPr>
              <a:t>:           </a:t>
            </a:r>
            <a:r>
              <a:rPr lang="zh-CN" altLang="en-US" sz="2400" dirty="0">
                <a:solidFill>
                  <a:srgbClr val="4B4D4F"/>
                </a:solidFill>
                <a:latin typeface="微软雅黑" panose="020B0503020204020204" charset="-122"/>
                <a:ea typeface="微软雅黑" panose="020B0503020204020204" charset="-122"/>
              </a:rPr>
              <a:t>浮躁心态      功利倾向</a:t>
            </a:r>
            <a:endParaRPr lang="en-US" altLang="zh-CN" sz="2400" dirty="0">
              <a:solidFill>
                <a:srgbClr val="4B4D4F"/>
              </a:solidFill>
              <a:latin typeface="微软雅黑" panose="020B0503020204020204" charset="-122"/>
              <a:ea typeface="微软雅黑" panose="020B0503020204020204" charset="-122"/>
            </a:endParaRPr>
          </a:p>
          <a:p>
            <a:pPr marL="800100" lvl="1"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科研管理制度： 量化考核         资源和荣誉分配</a:t>
            </a:r>
            <a:endParaRPr lang="en-US" altLang="zh-CN" sz="2400" dirty="0">
              <a:solidFill>
                <a:srgbClr val="4B4D4F"/>
              </a:solidFill>
              <a:latin typeface="微软雅黑" panose="020B0503020204020204" charset="-122"/>
              <a:ea typeface="微软雅黑" panose="020B0503020204020204" charset="-122"/>
            </a:endParaRPr>
          </a:p>
          <a:p>
            <a:pPr marL="800100" lvl="1"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学术评价体系： 不科学的评价制度    功利性导向：</a:t>
            </a:r>
            <a:endParaRPr lang="en-US" altLang="zh-CN" sz="2400" dirty="0">
              <a:solidFill>
                <a:srgbClr val="4B4D4F"/>
              </a:solidFill>
              <a:latin typeface="微软雅黑" panose="020B0503020204020204" charset="-122"/>
              <a:ea typeface="微软雅黑" panose="020B0503020204020204" charset="-122"/>
            </a:endParaRPr>
          </a:p>
          <a:p>
            <a:pPr marL="800100" lvl="1"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学术竞争机制： 数字指标          科研水平评价</a:t>
            </a:r>
            <a:endParaRPr lang="en-US" altLang="zh-CN" sz="2400" dirty="0">
              <a:solidFill>
                <a:srgbClr val="4B4D4F"/>
              </a:solidFill>
              <a:latin typeface="微软雅黑" panose="020B0503020204020204" charset="-122"/>
              <a:ea typeface="微软雅黑" panose="020B0503020204020204" charset="-122"/>
            </a:endParaRPr>
          </a:p>
          <a:p>
            <a:pPr>
              <a:lnSpc>
                <a:spcPct val="150000"/>
              </a:lnSpc>
            </a:pPr>
            <a:endParaRPr lang="en-US" altLang="zh-CN"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9079774" cy="646331"/>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（五）学术不端行为的社会与个人因素分析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
        <p:nvSpPr>
          <p:cNvPr id="2" name="箭头: 左右 1">
            <a:extLst>
              <a:ext uri="{FF2B5EF4-FFF2-40B4-BE49-F238E27FC236}">
                <a16:creationId xmlns:a16="http://schemas.microsoft.com/office/drawing/2014/main" xmlns="" id="{1B8C8E77-DD92-459B-8461-CAF2A31A2051}"/>
              </a:ext>
            </a:extLst>
          </p:cNvPr>
          <p:cNvSpPr/>
          <p:nvPr/>
        </p:nvSpPr>
        <p:spPr>
          <a:xfrm>
            <a:off x="5709383" y="2896339"/>
            <a:ext cx="665826" cy="3084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左右 9">
            <a:extLst>
              <a:ext uri="{FF2B5EF4-FFF2-40B4-BE49-F238E27FC236}">
                <a16:creationId xmlns:a16="http://schemas.microsoft.com/office/drawing/2014/main" xmlns="" id="{6DEB70D9-D9F3-4D1D-B9D1-DAAF0334C861}"/>
              </a:ext>
            </a:extLst>
          </p:cNvPr>
          <p:cNvSpPr/>
          <p:nvPr/>
        </p:nvSpPr>
        <p:spPr>
          <a:xfrm>
            <a:off x="5747253" y="3997558"/>
            <a:ext cx="665826" cy="3084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xmlns="" val="4020802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3600986"/>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a:solidFill>
                  <a:srgbClr val="C00000"/>
                </a:solidFill>
                <a:latin typeface="微软雅黑" panose="020B0503020204020204" charset="-122"/>
                <a:ea typeface="微软雅黑" panose="020B0503020204020204" charset="-122"/>
              </a:rPr>
              <a:t>社会因素分析：</a:t>
            </a:r>
            <a:endParaRPr lang="en-US" altLang="zh-CN" sz="2800" dirty="0">
              <a:solidFill>
                <a:srgbClr val="C00000"/>
              </a:solidFill>
              <a:latin typeface="微软雅黑" panose="020B0503020204020204" charset="-122"/>
              <a:ea typeface="微软雅黑" panose="020B0503020204020204" charset="-122"/>
            </a:endParaRPr>
          </a:p>
          <a:p>
            <a:pPr marL="800100" lvl="1"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社会经济因素：直接参与经济活动   利益冲突   个人经济利益   </a:t>
            </a:r>
            <a:endParaRPr lang="en-US" altLang="zh-CN" sz="2400" dirty="0">
              <a:solidFill>
                <a:srgbClr val="4B4D4F"/>
              </a:solidFill>
              <a:latin typeface="微软雅黑" panose="020B0503020204020204" charset="-122"/>
              <a:ea typeface="微软雅黑" panose="020B0503020204020204" charset="-122"/>
            </a:endParaRPr>
          </a:p>
          <a:p>
            <a:pPr marL="800100" lvl="1"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学术规范制度：制度不完善    准则和规范操作性低</a:t>
            </a:r>
            <a:endParaRPr lang="en-US" altLang="zh-CN" sz="2400" dirty="0">
              <a:solidFill>
                <a:srgbClr val="4B4D4F"/>
              </a:solidFill>
              <a:latin typeface="微软雅黑" panose="020B0503020204020204" charset="-122"/>
              <a:ea typeface="微软雅黑" panose="020B0503020204020204" charset="-122"/>
            </a:endParaRPr>
          </a:p>
          <a:p>
            <a:pPr marL="800100" lvl="1"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学术监督和惩处机制：惩戒措施不严   部门保护主义</a:t>
            </a:r>
            <a:endParaRPr lang="en-US" altLang="zh-CN" sz="2400" dirty="0">
              <a:solidFill>
                <a:srgbClr val="4B4D4F"/>
              </a:solidFill>
              <a:latin typeface="微软雅黑" panose="020B0503020204020204" charset="-122"/>
              <a:ea typeface="微软雅黑" panose="020B0503020204020204" charset="-122"/>
            </a:endParaRPr>
          </a:p>
          <a:p>
            <a:pPr marL="800100" lvl="1"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教育和引导不足：教育、宣传、普及   德才兼备</a:t>
            </a:r>
            <a:endParaRPr lang="en-US" altLang="zh-CN" sz="2400" dirty="0">
              <a:solidFill>
                <a:srgbClr val="4B4D4F"/>
              </a:solidFill>
              <a:latin typeface="微软雅黑" panose="020B0503020204020204" charset="-122"/>
              <a:ea typeface="微软雅黑" panose="020B0503020204020204" charset="-122"/>
            </a:endParaRPr>
          </a:p>
          <a:p>
            <a:pPr>
              <a:lnSpc>
                <a:spcPct val="150000"/>
              </a:lnSpc>
            </a:pPr>
            <a:endParaRPr lang="en-US" altLang="zh-CN"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9079774" cy="646331"/>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（五）学术不端行为的社会与个人因素分析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extLst>
      <p:ext uri="{BB962C8B-B14F-4D97-AF65-F5344CB8AC3E}">
        <p14:creationId xmlns:p14="http://schemas.microsoft.com/office/powerpoint/2010/main" xmlns="" val="1711354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4154984"/>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a:solidFill>
                  <a:srgbClr val="C00000"/>
                </a:solidFill>
                <a:latin typeface="微软雅黑" panose="020B0503020204020204" charset="-122"/>
                <a:ea typeface="微软雅黑" panose="020B0503020204020204" charset="-122"/>
              </a:rPr>
              <a:t>个人因素分析：</a:t>
            </a:r>
            <a:endParaRPr lang="en-US" altLang="zh-CN" sz="2800" dirty="0">
              <a:solidFill>
                <a:srgbClr val="C00000"/>
              </a:solidFill>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科研诚信意识淡薄：科学道德的学习  诚信素质的培养 </a:t>
            </a:r>
            <a:endParaRPr lang="en-US" altLang="zh-CN" sz="2400" dirty="0">
              <a:solidFill>
                <a:srgbClr val="4B4D4F"/>
              </a:solidFill>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激烈竞争中的压力：项目经费  科研奖励  职称职位  </a:t>
            </a:r>
            <a:r>
              <a:rPr lang="zh-CN" altLang="en-US" sz="2400" dirty="0">
                <a:solidFill>
                  <a:srgbClr val="7030A0"/>
                </a:solidFill>
                <a:latin typeface="微软雅黑" panose="020B0503020204020204" charset="-122"/>
                <a:ea typeface="微软雅黑" panose="020B0503020204020204" charset="-122"/>
              </a:rPr>
              <a:t>生存压力</a:t>
            </a:r>
            <a:endParaRPr lang="en-US" altLang="zh-CN" sz="2400" dirty="0">
              <a:solidFill>
                <a:srgbClr val="7030A0"/>
              </a:solidFill>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急功近利的价值观念：科研活动      谋取名利的工具</a:t>
            </a:r>
            <a:endParaRPr lang="en-US" altLang="zh-CN" sz="2400" dirty="0">
              <a:solidFill>
                <a:srgbClr val="4B4D4F"/>
              </a:solidFill>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科研能力不足：设计  方法  能力 </a:t>
            </a:r>
            <a:r>
              <a:rPr lang="zh-CN" altLang="en-US" sz="2400" dirty="0">
                <a:solidFill>
                  <a:srgbClr val="FF0000"/>
                </a:solidFill>
                <a:latin typeface="微软雅黑" panose="020B0503020204020204" charset="-122"/>
                <a:ea typeface="微软雅黑" panose="020B0503020204020204" charset="-122"/>
              </a:rPr>
              <a:t>    </a:t>
            </a:r>
            <a:r>
              <a:rPr lang="zh-CN" altLang="en-US" sz="2400" dirty="0">
                <a:solidFill>
                  <a:srgbClr val="4B4D4F"/>
                </a:solidFill>
                <a:latin typeface="微软雅黑" panose="020B0503020204020204" charset="-122"/>
                <a:ea typeface="微软雅黑" panose="020B0503020204020204" charset="-122"/>
              </a:rPr>
              <a:t>  科研任务</a:t>
            </a:r>
            <a:endParaRPr lang="en-US" altLang="zh-CN" sz="2400" dirty="0">
              <a:solidFill>
                <a:srgbClr val="4B4D4F"/>
              </a:solidFill>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焦虑心理：回避  退缩  放弃努力</a:t>
            </a:r>
            <a:endParaRPr lang="en-US" altLang="zh-CN" sz="2400" dirty="0">
              <a:solidFill>
                <a:srgbClr val="4B4D4F"/>
              </a:solidFill>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Ø"/>
            </a:pPr>
            <a:r>
              <a:rPr lang="zh-CN" altLang="en-US" sz="2400" dirty="0">
                <a:solidFill>
                  <a:srgbClr val="4B4D4F"/>
                </a:solidFill>
                <a:latin typeface="微软雅黑" panose="020B0503020204020204" charset="-122"/>
                <a:ea typeface="微软雅黑" panose="020B0503020204020204" charset="-122"/>
              </a:rPr>
              <a:t>侥幸心理：付出成本低       预期收益高</a:t>
            </a:r>
            <a:endParaRPr lang="en-US" altLang="zh-CN" sz="24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9079774" cy="646331"/>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（五）学术不端行为的社会与个人因素分析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
        <p:nvSpPr>
          <p:cNvPr id="2" name="箭头: 右 1">
            <a:extLst>
              <a:ext uri="{FF2B5EF4-FFF2-40B4-BE49-F238E27FC236}">
                <a16:creationId xmlns:a16="http://schemas.microsoft.com/office/drawing/2014/main" xmlns="" id="{E756203A-6C32-493E-ADB2-D79A5F78C2BC}"/>
              </a:ext>
            </a:extLst>
          </p:cNvPr>
          <p:cNvSpPr/>
          <p:nvPr/>
        </p:nvSpPr>
        <p:spPr>
          <a:xfrm>
            <a:off x="6044656" y="3453414"/>
            <a:ext cx="461638" cy="239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不等号 4">
            <a:extLst>
              <a:ext uri="{FF2B5EF4-FFF2-40B4-BE49-F238E27FC236}">
                <a16:creationId xmlns:a16="http://schemas.microsoft.com/office/drawing/2014/main" xmlns="" id="{C42F210F-3F12-4D4F-B7D8-7B3D64CA3935}"/>
              </a:ext>
            </a:extLst>
          </p:cNvPr>
          <p:cNvSpPr/>
          <p:nvPr/>
        </p:nvSpPr>
        <p:spPr>
          <a:xfrm>
            <a:off x="6025862" y="3984742"/>
            <a:ext cx="612560" cy="346229"/>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箭头: 左右 6">
            <a:extLst>
              <a:ext uri="{FF2B5EF4-FFF2-40B4-BE49-F238E27FC236}">
                <a16:creationId xmlns:a16="http://schemas.microsoft.com/office/drawing/2014/main" xmlns="" id="{92E79A58-6437-41E9-BBA7-41562497640C}"/>
              </a:ext>
            </a:extLst>
          </p:cNvPr>
          <p:cNvSpPr/>
          <p:nvPr/>
        </p:nvSpPr>
        <p:spPr>
          <a:xfrm>
            <a:off x="4829452" y="5129390"/>
            <a:ext cx="523782" cy="2308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Tree>
    <p:custDataLst>
      <p:tags r:id="rId1"/>
    </p:custDataLst>
    <p:extLst>
      <p:ext uri="{BB962C8B-B14F-4D97-AF65-F5344CB8AC3E}">
        <p14:creationId xmlns:p14="http://schemas.microsoft.com/office/powerpoint/2010/main" xmlns="" val="1811299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2677656"/>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800" dirty="0">
                <a:solidFill>
                  <a:srgbClr val="C00000"/>
                </a:solidFill>
                <a:latin typeface="微软雅黑" panose="020B0503020204020204" charset="-122"/>
                <a:ea typeface="微软雅黑" panose="020B0503020204020204" charset="-122"/>
              </a:rPr>
              <a:t>问题与讨论：</a:t>
            </a:r>
            <a:endParaRPr lang="en-US" altLang="zh-CN" sz="2800" dirty="0">
              <a:solidFill>
                <a:srgbClr val="C00000"/>
              </a:solidFill>
              <a:latin typeface="微软雅黑" panose="020B0503020204020204" charset="-122"/>
              <a:ea typeface="微软雅黑" panose="020B0503020204020204" charset="-122"/>
            </a:endParaRPr>
          </a:p>
          <a:p>
            <a:pPr>
              <a:lnSpc>
                <a:spcPct val="150000"/>
              </a:lnSpc>
            </a:pPr>
            <a:r>
              <a:rPr lang="zh-CN" altLang="en-US" sz="2800" dirty="0">
                <a:solidFill>
                  <a:srgbClr val="4B4D4F"/>
                </a:solidFill>
                <a:latin typeface="微软雅黑" panose="020B0503020204020204" charset="-122"/>
                <a:ea typeface="微软雅黑" panose="020B0503020204020204" charset="-122"/>
              </a:rPr>
              <a:t>学术不端行为的社会因素中主要因素？</a:t>
            </a:r>
            <a:endParaRPr lang="en-US" altLang="zh-CN" sz="2800" dirty="0">
              <a:solidFill>
                <a:srgbClr val="4B4D4F"/>
              </a:solidFill>
              <a:latin typeface="微软雅黑" panose="020B0503020204020204" charset="-122"/>
              <a:ea typeface="微软雅黑" panose="020B0503020204020204" charset="-122"/>
            </a:endParaRPr>
          </a:p>
          <a:p>
            <a:pPr>
              <a:lnSpc>
                <a:spcPct val="150000"/>
              </a:lnSpc>
            </a:pPr>
            <a:r>
              <a:rPr lang="zh-CN" altLang="en-US" sz="2800" dirty="0">
                <a:solidFill>
                  <a:srgbClr val="4B4D4F"/>
                </a:solidFill>
                <a:latin typeface="微软雅黑" panose="020B0503020204020204" charset="-122"/>
                <a:ea typeface="微软雅黑" panose="020B0503020204020204" charset="-122"/>
              </a:rPr>
              <a:t>学术不端行为个人因素中主要因素？</a:t>
            </a:r>
            <a:endParaRPr lang="en-US" altLang="zh-CN" sz="2800" dirty="0">
              <a:solidFill>
                <a:srgbClr val="4B4D4F"/>
              </a:solidFill>
              <a:latin typeface="微软雅黑" panose="020B0503020204020204" charset="-122"/>
              <a:ea typeface="微软雅黑" panose="020B0503020204020204" charset="-122"/>
            </a:endParaRPr>
          </a:p>
          <a:p>
            <a:pPr>
              <a:lnSpc>
                <a:spcPct val="150000"/>
              </a:lnSpc>
            </a:pPr>
            <a:r>
              <a:rPr lang="zh-CN" altLang="en-US" sz="2800" dirty="0">
                <a:solidFill>
                  <a:srgbClr val="4B4D4F"/>
                </a:solidFill>
                <a:latin typeface="微软雅黑" panose="020B0503020204020204" charset="-122"/>
                <a:ea typeface="微软雅黑" panose="020B0503020204020204" charset="-122"/>
              </a:rPr>
              <a:t>解决办法？</a:t>
            </a:r>
            <a:endParaRPr lang="en-US" altLang="zh-CN"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9079774" cy="646331"/>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（五）学术不端行为的社会与个人因素分析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extLst>
      <p:ext uri="{BB962C8B-B14F-4D97-AF65-F5344CB8AC3E}">
        <p14:creationId xmlns:p14="http://schemas.microsoft.com/office/powerpoint/2010/main" xmlns="" val="3966853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89305" y="1810385"/>
            <a:ext cx="11360785" cy="2011680"/>
          </a:xfrm>
          <a:prstGeom prst="rect">
            <a:avLst/>
          </a:prstGeom>
          <a:noFill/>
        </p:spPr>
        <p:txBody>
          <a:bodyPr wrap="square" rtlCol="0">
            <a:spAutoFit/>
          </a:bodyPr>
          <a:lstStyle/>
          <a:p>
            <a:pPr marL="457200" indent="-457200" fontAlgn="auto">
              <a:lnSpc>
                <a:spcPct val="150000"/>
              </a:lnSpc>
              <a:buFont typeface="Wingdings" panose="05000000000000000000" charset="0"/>
              <a:buChar char="l"/>
            </a:pPr>
            <a:r>
              <a:rPr lang="en-US" altLang="zh-CN" sz="2800" dirty="0">
                <a:latin typeface="微软雅黑" panose="020B0503020204020204" charset="-122"/>
                <a:ea typeface="微软雅黑" panose="020B0503020204020204" charset="-122"/>
                <a:sym typeface="+mn-ea"/>
              </a:rPr>
              <a:t>1.</a:t>
            </a:r>
            <a:r>
              <a:rPr lang="zh-CN" altLang="en-US" sz="2800" dirty="0">
                <a:latin typeface="微软雅黑" panose="020B0503020204020204" charset="-122"/>
                <a:ea typeface="微软雅黑" panose="020B0503020204020204" charset="-122"/>
                <a:sym typeface="+mn-ea"/>
              </a:rPr>
              <a:t>机构设置</a:t>
            </a:r>
            <a:endParaRPr lang="zh-CN" altLang="en-US" sz="2800" dirty="0">
              <a:latin typeface="微软雅黑" panose="020B0503020204020204" charset="-122"/>
              <a:ea typeface="微软雅黑" panose="020B0503020204020204" charset="-122"/>
            </a:endParaRPr>
          </a:p>
          <a:p>
            <a:pPr algn="l" fontAlgn="auto">
              <a:lnSpc>
                <a:spcPct val="150000"/>
              </a:lnSpc>
            </a:pPr>
            <a:r>
              <a:rPr lang="zh-CN" altLang="en-US" sz="2800" dirty="0">
                <a:latin typeface="微软雅黑" panose="020B0503020204020204" charset="-122"/>
                <a:ea typeface="微软雅黑" panose="020B0503020204020204" charset="-122"/>
              </a:rPr>
              <a:t>由德意志研究联合会成立了</a:t>
            </a:r>
            <a:r>
              <a:rPr lang="zh-CN" altLang="en-US" sz="2800" dirty="0">
                <a:solidFill>
                  <a:schemeClr val="accent5">
                    <a:lumMod val="50000"/>
                  </a:schemeClr>
                </a:solidFill>
                <a:latin typeface="微软雅黑" panose="020B0503020204020204" charset="-122"/>
                <a:ea typeface="微软雅黑" panose="020B0503020204020204" charset="-122"/>
              </a:rPr>
              <a:t>职业自律国家委员会</a:t>
            </a:r>
            <a:r>
              <a:rPr lang="zh-CN" altLang="en-US" sz="2800" dirty="0">
                <a:latin typeface="微软雅黑" panose="020B0503020204020204" charset="-122"/>
                <a:ea typeface="微软雅黑" panose="020B0503020204020204" charset="-122"/>
              </a:rPr>
              <a:t>；</a:t>
            </a:r>
          </a:p>
          <a:p>
            <a:pPr algn="l" fontAlgn="auto">
              <a:lnSpc>
                <a:spcPct val="150000"/>
              </a:lnSpc>
            </a:pPr>
            <a:r>
              <a:rPr lang="zh-CN" altLang="en-US" sz="2800" dirty="0">
                <a:latin typeface="微软雅黑" panose="020B0503020204020204" charset="-122"/>
                <a:ea typeface="微软雅黑" panose="020B0503020204020204" charset="-122"/>
              </a:rPr>
              <a:t>学术研究组织</a:t>
            </a:r>
            <a:r>
              <a:rPr lang="en-US" altLang="zh-CN" sz="2800" dirty="0">
                <a:latin typeface="微软雅黑" panose="020B0503020204020204" charset="-122"/>
                <a:ea typeface="微软雅黑" panose="020B0503020204020204" charset="-122"/>
              </a:rPr>
              <a:t>——</a:t>
            </a:r>
            <a:r>
              <a:rPr lang="zh-CN" altLang="en-US" sz="2800" dirty="0">
                <a:solidFill>
                  <a:schemeClr val="accent5">
                    <a:lumMod val="50000"/>
                  </a:schemeClr>
                </a:solidFill>
                <a:latin typeface="微软雅黑" panose="020B0503020204020204" charset="-122"/>
                <a:ea typeface="微软雅黑" panose="020B0503020204020204" charset="-122"/>
              </a:rPr>
              <a:t>马克思普朗克学会</a:t>
            </a:r>
            <a:r>
              <a:rPr lang="zh-CN" altLang="en-US" sz="2800" dirty="0">
                <a:latin typeface="微软雅黑" panose="020B0503020204020204" charset="-122"/>
                <a:ea typeface="微软雅黑" panose="020B0503020204020204" charset="-122"/>
              </a:rPr>
              <a:t>（MPS）。</a:t>
            </a:r>
          </a:p>
        </p:txBody>
      </p:sp>
      <p:sp>
        <p:nvSpPr>
          <p:cNvPr id="6" name="文本框 5"/>
          <p:cNvSpPr txBox="1"/>
          <p:nvPr/>
        </p:nvSpPr>
        <p:spPr>
          <a:xfrm>
            <a:off x="1489075" y="386715"/>
            <a:ext cx="6278880" cy="640080"/>
          </a:xfrm>
          <a:prstGeom prst="rect">
            <a:avLst/>
          </a:prstGeom>
          <a:noFill/>
        </p:spPr>
        <p:txBody>
          <a:bodyPr wrap="square" rtlCol="0">
            <a:spAutoFit/>
          </a:bodyPr>
          <a:lstStyle/>
          <a:p>
            <a:r>
              <a:rPr lang="zh-CN" altLang="en-US" sz="3600" b="1" dirty="0">
                <a:latin typeface="+mj-ea"/>
                <a:ea typeface="+mj-ea"/>
              </a:rPr>
              <a:t>（二）国外对学术不端的治理</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a:solidFill>
                  <a:schemeClr val="bg1"/>
                </a:solidFill>
                <a:latin typeface="+mj-ea"/>
                <a:ea typeface="+mj-ea"/>
              </a:rPr>
              <a:t>一</a:t>
            </a:r>
          </a:p>
        </p:txBody>
      </p:sp>
      <p:sp>
        <p:nvSpPr>
          <p:cNvPr id="45" name="文本框 44"/>
          <p:cNvSpPr txBox="1"/>
          <p:nvPr/>
        </p:nvSpPr>
        <p:spPr>
          <a:xfrm>
            <a:off x="789305" y="4297045"/>
            <a:ext cx="9886950" cy="2011680"/>
          </a:xfrm>
          <a:prstGeom prst="rect">
            <a:avLst/>
          </a:prstGeom>
          <a:noFill/>
        </p:spPr>
        <p:txBody>
          <a:bodyPr wrap="square" rtlCol="0">
            <a:spAutoFit/>
          </a:bodyPr>
          <a:lstStyle/>
          <a:p>
            <a:pPr marL="457200" indent="-457200" fontAlgn="auto">
              <a:lnSpc>
                <a:spcPct val="150000"/>
              </a:lnSpc>
              <a:buFont typeface="Wingdings" panose="05000000000000000000" charset="0"/>
              <a:buChar char="l"/>
            </a:pPr>
            <a:r>
              <a:rPr lang="en-US" altLang="zh-CN" sz="2800">
                <a:latin typeface="微软雅黑" panose="020B0503020204020204" charset="-122"/>
                <a:ea typeface="微软雅黑" panose="020B0503020204020204" charset="-122"/>
                <a:sym typeface="+mn-ea"/>
              </a:rPr>
              <a:t>2.</a:t>
            </a:r>
            <a:r>
              <a:rPr lang="zh-CN" altLang="en-US" sz="2800">
                <a:latin typeface="微软雅黑" panose="020B0503020204020204" charset="-122"/>
                <a:ea typeface="微软雅黑" panose="020B0503020204020204" charset="-122"/>
                <a:sym typeface="+mn-ea"/>
              </a:rPr>
              <a:t>制度法规</a:t>
            </a:r>
          </a:p>
          <a:p>
            <a:pPr fontAlgn="auto">
              <a:lnSpc>
                <a:spcPct val="150000"/>
              </a:lnSpc>
            </a:pPr>
            <a:r>
              <a:rPr lang="zh-CN" altLang="en-US" sz="2800">
                <a:latin typeface="微软雅黑" panose="020B0503020204020204" charset="-122"/>
                <a:ea typeface="微软雅黑" panose="020B0503020204020204" charset="-122"/>
              </a:rPr>
              <a:t>《</a:t>
            </a:r>
            <a:r>
              <a:rPr lang="zh-CN" altLang="en-US" sz="2800">
                <a:solidFill>
                  <a:schemeClr val="accent5">
                    <a:lumMod val="50000"/>
                  </a:schemeClr>
                </a:solidFill>
                <a:latin typeface="微软雅黑" panose="020B0503020204020204" charset="-122"/>
                <a:ea typeface="微软雅黑" panose="020B0503020204020204" charset="-122"/>
              </a:rPr>
              <a:t>关于保障良好科学实践的建议</a:t>
            </a:r>
            <a:r>
              <a:rPr lang="zh-CN" altLang="en-US" sz="2800">
                <a:latin typeface="微软雅黑" panose="020B0503020204020204" charset="-122"/>
                <a:ea typeface="微软雅黑" panose="020B0503020204020204" charset="-122"/>
              </a:rPr>
              <a:t>》</a:t>
            </a:r>
          </a:p>
          <a:p>
            <a:pPr fontAlgn="auto">
              <a:lnSpc>
                <a:spcPct val="150000"/>
              </a:lnSpc>
            </a:pPr>
            <a:endParaRPr lang="zh-CN" altLang="en-US" sz="2800">
              <a:latin typeface="微软雅黑" panose="020B0503020204020204" charset="-122"/>
              <a:ea typeface="微软雅黑" panose="020B0503020204020204" charset="-122"/>
            </a:endParaRPr>
          </a:p>
        </p:txBody>
      </p:sp>
      <p:sp>
        <p:nvSpPr>
          <p:cNvPr id="2" name="文本框 1"/>
          <p:cNvSpPr txBox="1"/>
          <p:nvPr/>
        </p:nvSpPr>
        <p:spPr>
          <a:xfrm>
            <a:off x="4398010" y="1261745"/>
            <a:ext cx="3344545" cy="548640"/>
          </a:xfrm>
          <a:prstGeom prst="rect">
            <a:avLst/>
          </a:prstGeom>
          <a:noFill/>
        </p:spPr>
        <p:txBody>
          <a:bodyPr wrap="square" rtlCol="0">
            <a:spAutoFit/>
          </a:bodyPr>
          <a:lstStyle/>
          <a:p>
            <a:pPr algn="ctr"/>
            <a:r>
              <a:rPr lang="zh-CN" altLang="en-US" sz="2800" dirty="0">
                <a:solidFill>
                  <a:srgbClr val="C00000"/>
                </a:solidFill>
                <a:latin typeface="微软雅黑" panose="020B0503020204020204" charset="-122"/>
                <a:ea typeface="微软雅黑" panose="020B0503020204020204" charset="-122"/>
              </a:rPr>
              <a:t>德  国</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15"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15"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45" grpId="0"/>
      <p:bldP spid="45" grpId="1"/>
      <p:bldP spid="45" grpId="2"/>
      <p:bldP spid="45" grpId="3"/>
      <p:bldP spid="45" grpId="4"/>
      <p:bldP spid="45" grpId="5"/>
      <p:bldP spid="45" grpId="6"/>
      <p:bldP spid="45" grpId="7"/>
      <p:bldP spid="45" grpId="8"/>
      <p:bldP spid="45" grpId="9"/>
      <p:bldP spid="45" grpId="10"/>
      <p:bldP spid="45" grpId="11"/>
      <p:bldP spid="45" grpId="12"/>
      <p:bldP spid="45" grpId="13"/>
      <p:bldP spid="45" grpId="14"/>
      <p:bldP spid="45" grpId="15"/>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3046988"/>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C00000"/>
                </a:solidFill>
                <a:latin typeface="微软雅黑" panose="020B0503020204020204" charset="-122"/>
                <a:ea typeface="微软雅黑" panose="020B0503020204020204" charset="-122"/>
              </a:rPr>
              <a:t>1.</a:t>
            </a:r>
            <a:r>
              <a:rPr lang="zh-CN" altLang="en-US" sz="2800" dirty="0">
                <a:solidFill>
                  <a:srgbClr val="C00000"/>
                </a:solidFill>
                <a:latin typeface="微软雅黑" panose="020B0503020204020204" charset="-122"/>
                <a:ea typeface="微软雅黑" panose="020B0503020204020204" charset="-122"/>
              </a:rPr>
              <a:t>抄袭和剽窃：</a:t>
            </a:r>
            <a:endParaRPr lang="en-US" altLang="zh-CN" sz="2800" dirty="0">
              <a:solidFill>
                <a:srgbClr val="C00000"/>
              </a:solidFill>
              <a:latin typeface="微软雅黑" panose="020B0503020204020204" charset="-122"/>
              <a:ea typeface="微软雅黑" panose="020B0503020204020204" charset="-122"/>
            </a:endParaRPr>
          </a:p>
          <a:p>
            <a:pPr>
              <a:lnSpc>
                <a:spcPct val="150000"/>
              </a:lnSpc>
            </a:pPr>
            <a:r>
              <a:rPr lang="zh-CN" altLang="en-US" sz="2400" dirty="0">
                <a:solidFill>
                  <a:srgbClr val="4B4D4F"/>
                </a:solidFill>
                <a:latin typeface="微软雅黑" panose="020B0503020204020204" charset="-122"/>
                <a:ea typeface="微软雅黑" panose="020B0503020204020204" charset="-122"/>
              </a:rPr>
              <a:t>论文剽窃</a:t>
            </a:r>
            <a:endParaRPr lang="en-US" altLang="zh-CN" sz="2400" dirty="0">
              <a:solidFill>
                <a:srgbClr val="4B4D4F"/>
              </a:solidFill>
              <a:latin typeface="微软雅黑" panose="020B0503020204020204" charset="-122"/>
              <a:ea typeface="微软雅黑" panose="020B0503020204020204" charset="-122"/>
            </a:endParaRPr>
          </a:p>
          <a:p>
            <a:pPr>
              <a:lnSpc>
                <a:spcPct val="150000"/>
              </a:lnSpc>
            </a:pPr>
            <a:r>
              <a:rPr lang="zh-CN" altLang="en-US" sz="2400" dirty="0">
                <a:solidFill>
                  <a:srgbClr val="4B4D4F"/>
                </a:solidFill>
                <a:latin typeface="微软雅黑" panose="020B0503020204020204" charset="-122"/>
                <a:ea typeface="微软雅黑" panose="020B0503020204020204" charset="-122"/>
              </a:rPr>
              <a:t>申请材料剽窃</a:t>
            </a:r>
            <a:endParaRPr lang="en-US" altLang="zh-CN" sz="2400" dirty="0">
              <a:solidFill>
                <a:srgbClr val="4B4D4F"/>
              </a:solidFill>
              <a:latin typeface="微软雅黑" panose="020B0503020204020204" charset="-122"/>
              <a:ea typeface="微软雅黑" panose="020B0503020204020204" charset="-122"/>
            </a:endParaRPr>
          </a:p>
          <a:p>
            <a:pPr>
              <a:lnSpc>
                <a:spcPct val="150000"/>
              </a:lnSpc>
            </a:pPr>
            <a:r>
              <a:rPr lang="zh-CN" altLang="en-US" sz="2400" dirty="0">
                <a:solidFill>
                  <a:srgbClr val="4B4D4F"/>
                </a:solidFill>
                <a:latin typeface="微软雅黑" panose="020B0503020204020204" charset="-122"/>
                <a:ea typeface="微软雅黑" panose="020B0503020204020204" charset="-122"/>
              </a:rPr>
              <a:t>国防部长博士论文涉嫌抄袭</a:t>
            </a:r>
            <a:endParaRPr lang="en-US" altLang="zh-CN" sz="2400" dirty="0">
              <a:solidFill>
                <a:srgbClr val="4B4D4F"/>
              </a:solidFill>
              <a:latin typeface="微软雅黑" panose="020B0503020204020204" charset="-122"/>
              <a:ea typeface="微软雅黑" panose="020B0503020204020204" charset="-122"/>
            </a:endParaRPr>
          </a:p>
          <a:p>
            <a:pPr>
              <a:lnSpc>
                <a:spcPct val="150000"/>
              </a:lnSpc>
            </a:pPr>
            <a:endParaRPr lang="en-US" altLang="zh-CN" sz="28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9079774" cy="646331"/>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（六）学术不端行为案例剖析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extLst>
      <p:ext uri="{BB962C8B-B14F-4D97-AF65-F5344CB8AC3E}">
        <p14:creationId xmlns:p14="http://schemas.microsoft.com/office/powerpoint/2010/main" xmlns="" val="2024045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39319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抄袭</a:t>
            </a:r>
            <a:endParaRPr kumimoji="0" lang="en-US" altLang="zh-CN"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4B4D4F"/>
                </a:solidFill>
                <a:effectLst/>
                <a:uLnTx/>
                <a:uFillTx/>
                <a:latin typeface="微软雅黑" panose="020B0503020204020204" charset="-122"/>
                <a:ea typeface="微软雅黑" panose="020B0503020204020204" charset="-122"/>
                <a:cs typeface="+mn-cs"/>
              </a:rPr>
              <a:t>界定：</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指已经发表的抄袭物</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某高校博士因论文抄袭被撤销学位</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4B4D4F"/>
                </a:solidFill>
                <a:effectLst/>
                <a:uLnTx/>
                <a:uFillTx/>
                <a:latin typeface="微软雅黑" panose="020B0503020204020204" charset="-122"/>
                <a:ea typeface="微软雅黑" panose="020B0503020204020204" charset="-122"/>
                <a:cs typeface="+mn-cs"/>
              </a:rPr>
              <a:t>处理：</a:t>
            </a:r>
            <a:r>
              <a:rPr kumimoji="0" lang="en-US" altLang="zh-CN" sz="2400" b="0" i="0" u="none" strike="noStrike" kern="1200" cap="none" spc="0" normalizeH="0" baseline="0" noProof="0" dirty="0">
                <a:ln>
                  <a:noFill/>
                </a:ln>
                <a:solidFill>
                  <a:srgbClr val="4B4D4F"/>
                </a:solidFill>
                <a:effectLst/>
                <a:uLnTx/>
                <a:uFillTx/>
                <a:latin typeface="微软雅黑" panose="020B0503020204020204" charset="-122"/>
                <a:ea typeface="微软雅黑" panose="020B0503020204020204" charset="-122"/>
                <a:cs typeface="+mn-cs"/>
              </a:rPr>
              <a:t>《</a:t>
            </a:r>
            <a:r>
              <a:rPr kumimoji="0" lang="zh-CN" altLang="en-US" sz="2400" b="0" i="0" u="none" strike="noStrike" kern="1200" cap="none" spc="0" normalizeH="0" baseline="0" noProof="0" dirty="0">
                <a:ln>
                  <a:noFill/>
                </a:ln>
                <a:solidFill>
                  <a:srgbClr val="4B4D4F"/>
                </a:solidFill>
                <a:effectLst/>
                <a:uLnTx/>
                <a:uFillTx/>
                <a:latin typeface="微软雅黑" panose="020B0503020204020204" charset="-122"/>
                <a:ea typeface="微软雅黑" panose="020B0503020204020204" charset="-122"/>
                <a:cs typeface="+mn-cs"/>
              </a:rPr>
              <a:t>国际新闻界</a:t>
            </a:r>
            <a:r>
              <a:rPr kumimoji="0" lang="en-US" altLang="zh-CN" sz="2400" b="0" i="0" u="none" strike="noStrike" kern="1200" cap="none" spc="0" normalizeH="0" baseline="0" noProof="0" dirty="0">
                <a:ln>
                  <a:noFill/>
                </a:ln>
                <a:solidFill>
                  <a:srgbClr val="4B4D4F"/>
                </a:solidFill>
                <a:effectLst/>
                <a:uLnTx/>
                <a:uFillTx/>
                <a:latin typeface="微软雅黑" panose="020B0503020204020204" charset="-122"/>
                <a:ea typeface="微软雅黑" panose="020B0503020204020204" charset="-122"/>
                <a:cs typeface="+mn-cs"/>
              </a:rPr>
              <a:t>》</a:t>
            </a:r>
            <a:r>
              <a:rPr kumimoji="0" lang="zh-CN" altLang="en-US" sz="2400" b="0" i="0" u="none" strike="noStrike" kern="1200" cap="none" spc="0" normalizeH="0" baseline="0" noProof="0" dirty="0">
                <a:ln>
                  <a:noFill/>
                </a:ln>
                <a:solidFill>
                  <a:srgbClr val="4B4D4F"/>
                </a:solidFill>
                <a:effectLst/>
                <a:uLnTx/>
                <a:uFillTx/>
                <a:latin typeface="微软雅黑" panose="020B0503020204020204" charset="-122"/>
                <a:ea typeface="微软雅黑" panose="020B0503020204020204" charset="-122"/>
                <a:cs typeface="+mn-cs"/>
              </a:rPr>
              <a:t>刊登</a:t>
            </a:r>
            <a:r>
              <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关于于艳茹论文抄袭的公告</a:t>
            </a:r>
            <a:r>
              <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a:t>
            </a:r>
            <a:r>
              <a:rPr kumimoji="0" lang="zh-CN" altLang="en-US" sz="2400" b="0" i="0" u="none" strike="noStrike" kern="1200" cap="none" spc="0" normalizeH="0" baseline="0" noProof="0" dirty="0">
                <a:ln>
                  <a:noFill/>
                </a:ln>
                <a:solidFill>
                  <a:srgbClr val="4B4D4F"/>
                </a:solidFill>
                <a:effectLst/>
                <a:uLnTx/>
                <a:uFillTx/>
                <a:latin typeface="微软雅黑" panose="020B0503020204020204" charset="-122"/>
                <a:ea typeface="微软雅黑" panose="020B0503020204020204" charset="-122"/>
                <a:cs typeface="+mn-cs"/>
              </a:rPr>
              <a:t>后，涉及高校成立了工作组和专家组开展调查。</a:t>
            </a:r>
            <a:r>
              <a:rPr kumimoji="0" lang="en-US" altLang="zh-CN" sz="2400" b="0" i="0" u="none" strike="noStrike" kern="1200" cap="none" spc="0" normalizeH="0" baseline="0" noProof="0" dirty="0">
                <a:ln>
                  <a:noFill/>
                </a:ln>
                <a:solidFill>
                  <a:srgbClr val="4B4D4F"/>
                </a:solidFill>
                <a:effectLst/>
                <a:uLnTx/>
                <a:uFillTx/>
                <a:latin typeface="微软雅黑" panose="020B0503020204020204" charset="-122"/>
                <a:ea typeface="微软雅黑" panose="020B0503020204020204" charset="-122"/>
                <a:cs typeface="+mn-cs"/>
              </a:rPr>
              <a:t>2015</a:t>
            </a:r>
            <a:r>
              <a:rPr kumimoji="0" lang="zh-CN" altLang="en-US" sz="2400" b="0" i="0" u="none" strike="noStrike" kern="1200" cap="none" spc="0" normalizeH="0" baseline="0" noProof="0" dirty="0">
                <a:ln>
                  <a:noFill/>
                </a:ln>
                <a:solidFill>
                  <a:srgbClr val="4B4D4F"/>
                </a:solidFill>
                <a:effectLst/>
                <a:uLnTx/>
                <a:uFillTx/>
                <a:latin typeface="微软雅黑" panose="020B0503020204020204" charset="-122"/>
                <a:ea typeface="微软雅黑" panose="020B0503020204020204" charset="-122"/>
                <a:cs typeface="+mn-cs"/>
              </a:rPr>
              <a:t>年</a:t>
            </a:r>
            <a:r>
              <a:rPr kumimoji="0" lang="en-US" altLang="zh-CN" sz="2400" b="0" i="0" u="none" strike="noStrike" kern="1200" cap="none" spc="0" normalizeH="0" baseline="0" noProof="0" dirty="0">
                <a:ln>
                  <a:noFill/>
                </a:ln>
                <a:solidFill>
                  <a:srgbClr val="4B4D4F"/>
                </a:solidFill>
                <a:effectLst/>
                <a:uLnTx/>
                <a:uFillTx/>
                <a:latin typeface="微软雅黑" panose="020B0503020204020204" charset="-122"/>
                <a:ea typeface="微软雅黑" panose="020B0503020204020204" charset="-122"/>
                <a:cs typeface="+mn-cs"/>
              </a:rPr>
              <a:t>1</a:t>
            </a:r>
            <a:r>
              <a:rPr kumimoji="0" lang="zh-CN" altLang="en-US" sz="2400" b="0" i="0" u="none" strike="noStrike" kern="1200" cap="none" spc="0" normalizeH="0" baseline="0" noProof="0" dirty="0">
                <a:ln>
                  <a:noFill/>
                </a:ln>
                <a:solidFill>
                  <a:srgbClr val="4B4D4F"/>
                </a:solidFill>
                <a:effectLst/>
                <a:uLnTx/>
                <a:uFillTx/>
                <a:latin typeface="微软雅黑" panose="020B0503020204020204" charset="-122"/>
                <a:ea typeface="微软雅黑" panose="020B0503020204020204" charset="-122"/>
                <a:cs typeface="+mn-cs"/>
              </a:rPr>
              <a:t>月</a:t>
            </a:r>
            <a:r>
              <a:rPr kumimoji="0" lang="en-US" altLang="zh-CN" sz="2400" b="0" i="0" u="none" strike="noStrike" kern="1200" cap="none" spc="0" normalizeH="0" baseline="0" noProof="0" dirty="0">
                <a:ln>
                  <a:noFill/>
                </a:ln>
                <a:solidFill>
                  <a:srgbClr val="4B4D4F"/>
                </a:solidFill>
                <a:effectLst/>
                <a:uLnTx/>
                <a:uFillTx/>
                <a:latin typeface="微软雅黑" panose="020B0503020204020204" charset="-122"/>
                <a:ea typeface="微软雅黑" panose="020B0503020204020204" charset="-122"/>
                <a:cs typeface="+mn-cs"/>
              </a:rPr>
              <a:t>10</a:t>
            </a:r>
            <a:r>
              <a:rPr kumimoji="0" lang="zh-CN" altLang="en-US" sz="2400" b="0" i="0" u="none" strike="noStrike" kern="1200" cap="none" spc="0" normalizeH="0" baseline="0" noProof="0" dirty="0">
                <a:ln>
                  <a:noFill/>
                </a:ln>
                <a:solidFill>
                  <a:srgbClr val="4B4D4F"/>
                </a:solidFill>
                <a:effectLst/>
                <a:uLnTx/>
                <a:uFillTx/>
                <a:latin typeface="微软雅黑" panose="020B0503020204020204" charset="-122"/>
                <a:ea typeface="微软雅黑" panose="020B0503020204020204" charset="-122"/>
                <a:cs typeface="+mn-cs"/>
              </a:rPr>
              <a:t>日，该校发布通报称，该校世界历史专业博士于艳茹发表的论文存在严重抄袭行为，决定</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撤销其博士学位。</a:t>
            </a:r>
          </a:p>
        </p:txBody>
      </p:sp>
      <p:sp>
        <p:nvSpPr>
          <p:cNvPr id="6" name="文本框 5"/>
          <p:cNvSpPr txBox="1"/>
          <p:nvPr/>
        </p:nvSpPr>
        <p:spPr>
          <a:xfrm>
            <a:off x="1502409" y="386715"/>
            <a:ext cx="7047825" cy="640080"/>
          </a:xfrm>
          <a:prstGeom prst="rect">
            <a:avLst/>
          </a:prstGeom>
          <a:noFill/>
        </p:spPr>
        <p:txBody>
          <a:bodyPr wrap="square" rtlCol="0">
            <a:spAutoFit/>
          </a:bodyPr>
          <a:lstStyle/>
          <a:p>
            <a:pPr lvl="0"/>
            <a:r>
              <a:rPr lang="zh-CN" altLang="en-US" sz="3600" b="1" dirty="0">
                <a:solidFill>
                  <a:srgbClr val="4B4D4F"/>
                </a:solidFill>
                <a:latin typeface="黑体" panose="02010609060101010101" pitchFamily="49" charset="-122"/>
              </a:rPr>
              <a:t>（六）学术不端行为案例剖析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三 </a:t>
            </a:r>
            <a:endParaRPr kumimoji="0" lang="en-US" altLang="zh-CN"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xmlns="" val="33981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5"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6" grpId="0"/>
      <p:bldP spid="4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558668"/>
            <a:ext cx="9595262" cy="4480560"/>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依据：</a:t>
            </a:r>
            <a:r>
              <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2007</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年</a:t>
            </a:r>
            <a:r>
              <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1</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月通过的</a:t>
            </a:r>
            <a:r>
              <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大学研究生基本学术规范</a:t>
            </a:r>
            <a:r>
              <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明确规定：</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研究生不得发生有违学术规范的行为，包括以不正当手段将他人作品或工作的全部或部分据为己有，引用他人著述而不加以注明等抄袭、剽窃行为。</a:t>
            </a:r>
            <a:endPar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    根据这一</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规范</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，已结束学业并离校后的研究生，如果在校期间存在严重违反学术规范的行为，一经查实，撤销其当时所获得的相关奖励、毕业证书和学位证书。</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endParaRPr>
          </a:p>
        </p:txBody>
      </p:sp>
      <p:sp>
        <p:nvSpPr>
          <p:cNvPr id="6" name="文本框 5"/>
          <p:cNvSpPr txBox="1"/>
          <p:nvPr/>
        </p:nvSpPr>
        <p:spPr>
          <a:xfrm>
            <a:off x="1502409" y="386715"/>
            <a:ext cx="7047825" cy="640080"/>
          </a:xfrm>
          <a:prstGeom prst="rect">
            <a:avLst/>
          </a:prstGeom>
          <a:noFill/>
        </p:spPr>
        <p:txBody>
          <a:bodyPr wrap="square" rtlCol="0">
            <a:spAutoFit/>
          </a:bodyPr>
          <a:lstStyle/>
          <a:p>
            <a:pPr lvl="0"/>
            <a:r>
              <a:rPr lang="zh-CN" altLang="en-US" sz="3600" b="1" dirty="0">
                <a:solidFill>
                  <a:srgbClr val="4B4D4F"/>
                </a:solidFill>
                <a:latin typeface="黑体" panose="02010609060101010101" pitchFamily="49" charset="-122"/>
              </a:rPr>
              <a:t>（六）学术不端行为案例剖析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五</a:t>
            </a:r>
            <a:endParaRPr kumimoji="0" lang="en-US" altLang="zh-CN"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xmlns="" val="404443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9821" y="1132146"/>
            <a:ext cx="9595262" cy="55778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剽窃：</a:t>
            </a:r>
            <a:endParaRPr kumimoji="0" lang="en-US" altLang="zh-CN"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界定：</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改头换面的“抄袭”或未经同意把他人的学术思想据为己有。</a:t>
            </a:r>
            <a:endPar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李连生学术造假剽窃事件</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处理：</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2009</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年</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5</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月，其所在高校对这起事件成立调查小组。</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2010</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年，</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3</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月</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20</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日，焦点访谈联合举报李连生造假事件。</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2010</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年</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3</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月</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21</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日，该校党政联席会议作出决定：鉴于李连生严重学术不端行为，取消其教授职务，并解除其教师聘用合同。</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2011</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年</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月</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10</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日，其科研项目所获的</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2005</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年国家科学技术进步奖二等奖也被撤销。</a:t>
            </a:r>
            <a:endPar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依据：</a:t>
            </a:r>
            <a:r>
              <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大学学术行为规范及违规处理办法</a:t>
            </a:r>
            <a:r>
              <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a:t>
            </a:r>
            <a:endPar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endParaRPr>
          </a:p>
        </p:txBody>
      </p:sp>
      <p:sp>
        <p:nvSpPr>
          <p:cNvPr id="6" name="文本框 5"/>
          <p:cNvSpPr txBox="1"/>
          <p:nvPr/>
        </p:nvSpPr>
        <p:spPr>
          <a:xfrm>
            <a:off x="1502409" y="386715"/>
            <a:ext cx="7047825" cy="640080"/>
          </a:xfrm>
          <a:prstGeom prst="rect">
            <a:avLst/>
          </a:prstGeom>
          <a:noFill/>
        </p:spPr>
        <p:txBody>
          <a:bodyPr wrap="square" rtlCol="0">
            <a:spAutoFit/>
          </a:bodyPr>
          <a:lstStyle/>
          <a:p>
            <a:pPr lvl="0"/>
            <a:r>
              <a:rPr lang="zh-CN" altLang="en-US" sz="3600" b="1" dirty="0">
                <a:solidFill>
                  <a:srgbClr val="4B4D4F"/>
                </a:solidFill>
                <a:latin typeface="黑体" panose="02010609060101010101" pitchFamily="49" charset="-122"/>
              </a:rPr>
              <a:t>（六）学术不端行为案例剖析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grpSp>
      <p:sp>
        <p:nvSpPr>
          <p:cNvPr id="42" name="文本框 41"/>
          <p:cNvSpPr txBox="1"/>
          <p:nvPr/>
        </p:nvSpPr>
        <p:spPr>
          <a:xfrm>
            <a:off x="420370" y="386715"/>
            <a:ext cx="70675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三五</a:t>
            </a:r>
            <a:endParaRPr kumimoji="0" lang="en-US" altLang="zh-CN"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xmlns="" val="3692099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3508653"/>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C00000"/>
                </a:solidFill>
                <a:latin typeface="微软雅黑" panose="020B0503020204020204" charset="-122"/>
                <a:ea typeface="微软雅黑" panose="020B0503020204020204" charset="-122"/>
              </a:rPr>
              <a:t>2.</a:t>
            </a:r>
            <a:r>
              <a:rPr lang="zh-CN" altLang="en-US" sz="2800" dirty="0">
                <a:solidFill>
                  <a:srgbClr val="C00000"/>
                </a:solidFill>
                <a:latin typeface="微软雅黑" panose="020B0503020204020204" charset="-122"/>
                <a:ea typeface="微软雅黑" panose="020B0503020204020204" charset="-122"/>
              </a:rPr>
              <a:t>伪造和篡改：</a:t>
            </a:r>
            <a:endParaRPr lang="en-US" altLang="zh-CN" sz="2800" dirty="0">
              <a:solidFill>
                <a:srgbClr val="C00000"/>
              </a:solidFill>
              <a:latin typeface="微软雅黑" panose="020B0503020204020204" charset="-122"/>
              <a:ea typeface="微软雅黑" panose="020B0503020204020204" charset="-122"/>
            </a:endParaRPr>
          </a:p>
          <a:p>
            <a:pPr>
              <a:lnSpc>
                <a:spcPct val="150000"/>
              </a:lnSpc>
            </a:pPr>
            <a:r>
              <a:rPr lang="zh-CN" altLang="en-US" sz="2400" dirty="0">
                <a:solidFill>
                  <a:srgbClr val="4B4D4F"/>
                </a:solidFill>
                <a:latin typeface="微软雅黑" panose="020B0503020204020204" charset="-122"/>
                <a:ea typeface="微软雅黑" panose="020B0503020204020204" charset="-122"/>
              </a:rPr>
              <a:t>科研成果造假                              履历造假</a:t>
            </a:r>
            <a:endParaRPr lang="en-US" altLang="zh-CN" sz="2400" dirty="0">
              <a:solidFill>
                <a:srgbClr val="4B4D4F"/>
              </a:solidFill>
              <a:latin typeface="微软雅黑" panose="020B0503020204020204" charset="-122"/>
              <a:ea typeface="微软雅黑" panose="020B0503020204020204" charset="-122"/>
            </a:endParaRPr>
          </a:p>
          <a:p>
            <a:pPr>
              <a:lnSpc>
                <a:spcPct val="150000"/>
              </a:lnSpc>
            </a:pPr>
            <a:r>
              <a:rPr lang="zh-CN" altLang="en-US" sz="2400" dirty="0">
                <a:solidFill>
                  <a:srgbClr val="4B4D4F"/>
                </a:solidFill>
                <a:latin typeface="微软雅黑" panose="020B0503020204020204" charset="-122"/>
                <a:ea typeface="微软雅黑" panose="020B0503020204020204" charset="-122"/>
              </a:rPr>
              <a:t>报奖成果造假                              论文数据造假</a:t>
            </a:r>
            <a:endParaRPr lang="en-US" altLang="zh-CN" sz="2400" dirty="0">
              <a:solidFill>
                <a:srgbClr val="4B4D4F"/>
              </a:solidFill>
              <a:latin typeface="微软雅黑" panose="020B0503020204020204" charset="-122"/>
              <a:ea typeface="微软雅黑" panose="020B0503020204020204" charset="-122"/>
            </a:endParaRPr>
          </a:p>
          <a:p>
            <a:pPr>
              <a:lnSpc>
                <a:spcPct val="150000"/>
              </a:lnSpc>
            </a:pPr>
            <a:r>
              <a:rPr lang="zh-CN" altLang="en-US" sz="2400" dirty="0">
                <a:solidFill>
                  <a:srgbClr val="4B4D4F"/>
                </a:solidFill>
                <a:latin typeface="微软雅黑" panose="020B0503020204020204" charset="-122"/>
                <a:ea typeface="微软雅黑" panose="020B0503020204020204" charset="-122"/>
              </a:rPr>
              <a:t>诺奖得主论文涉嫌造假                胚胎干细胞科研成果造假</a:t>
            </a:r>
            <a:endParaRPr lang="en-US" altLang="zh-CN" sz="2400" dirty="0">
              <a:solidFill>
                <a:srgbClr val="4B4D4F"/>
              </a:solidFill>
              <a:latin typeface="微软雅黑" panose="020B0503020204020204" charset="-122"/>
              <a:ea typeface="微软雅黑" panose="020B0503020204020204" charset="-122"/>
            </a:endParaRPr>
          </a:p>
          <a:p>
            <a:pPr>
              <a:lnSpc>
                <a:spcPct val="150000"/>
              </a:lnSpc>
            </a:pPr>
            <a:r>
              <a:rPr lang="zh-CN" altLang="en-US" sz="2400" dirty="0">
                <a:solidFill>
                  <a:srgbClr val="4B4D4F"/>
                </a:solidFill>
                <a:latin typeface="微软雅黑" panose="020B0503020204020204" charset="-122"/>
                <a:ea typeface="微软雅黑" panose="020B0503020204020204" charset="-122"/>
              </a:rPr>
              <a:t>实验结果造假                             捏造实验结果</a:t>
            </a:r>
            <a:endParaRPr lang="en-US" altLang="zh-CN" sz="2800" dirty="0">
              <a:solidFill>
                <a:srgbClr val="4B4D4F"/>
              </a:solidFill>
              <a:latin typeface="微软雅黑" panose="020B0503020204020204" charset="-122"/>
              <a:ea typeface="微软雅黑" panose="020B0503020204020204" charset="-122"/>
            </a:endParaRPr>
          </a:p>
          <a:p>
            <a:pPr>
              <a:lnSpc>
                <a:spcPct val="150000"/>
              </a:lnSpc>
            </a:pPr>
            <a:endParaRPr lang="en-US" altLang="zh-CN" sz="24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9079774" cy="646331"/>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（六）学术不端行为案例剖析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extLst>
      <p:ext uri="{BB962C8B-B14F-4D97-AF65-F5344CB8AC3E}">
        <p14:creationId xmlns:p14="http://schemas.microsoft.com/office/powerpoint/2010/main" xmlns="" val="2608599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665545"/>
            <a:ext cx="9595262"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造假 </a:t>
            </a:r>
            <a:r>
              <a:rPr kumimoji="0" lang="en-US" altLang="zh-CN"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a:t>
            </a:r>
            <a:r>
              <a:rPr kumimoji="0" lang="zh-CN" altLang="en-US"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伪造</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界定：</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无中生有，弄虚作假。</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   </a:t>
            </a:r>
            <a:r>
              <a:rPr kumimoji="0" lang="zh-CN" altLang="en-US"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黄禹锡科研成果造假事件</a:t>
            </a:r>
          </a:p>
          <a:p>
            <a:pPr marL="342900" lvl="0" indent="-342900">
              <a:lnSpc>
                <a:spcPct val="150000"/>
              </a:lnSpc>
              <a:buFont typeface="Arial" panose="020B0604020202020204" pitchFamily="34" charset="0"/>
              <a:buChar char="•"/>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调查经过：韩国首尔大学成立专门委员会展开调查，并于</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2006</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年</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1</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月</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10</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日公布“黄禹锡造假事件”最终调查结果，证实黄禹锡及其科研小组除成功培育出全球首条克隆狗外，其余科研成果均系造假</a:t>
            </a:r>
            <a:r>
              <a:rPr lang="zh-CN" altLang="en-US" sz="2400" dirty="0">
                <a:solidFill>
                  <a:srgbClr val="3D3F41"/>
                </a:solidFill>
                <a:latin typeface="微软雅黑" panose="020B0503020204020204" charset="-122"/>
                <a:ea typeface="微软雅黑" panose="020B0503020204020204" charset="-122"/>
              </a:rPr>
              <a:t>。</a:t>
            </a:r>
            <a:endPar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endParaRPr>
          </a:p>
        </p:txBody>
      </p:sp>
      <p:sp>
        <p:nvSpPr>
          <p:cNvPr id="6" name="文本框 5"/>
          <p:cNvSpPr txBox="1"/>
          <p:nvPr/>
        </p:nvSpPr>
        <p:spPr>
          <a:xfrm>
            <a:off x="1502409" y="386715"/>
            <a:ext cx="7047825" cy="640080"/>
          </a:xfrm>
          <a:prstGeom prst="rect">
            <a:avLst/>
          </a:prstGeom>
          <a:noFill/>
        </p:spPr>
        <p:txBody>
          <a:bodyPr wrap="square" rtlCol="0">
            <a:spAutoFit/>
          </a:bodyPr>
          <a:lstStyle/>
          <a:p>
            <a:pPr lvl="0"/>
            <a:r>
              <a:rPr lang="zh-CN" altLang="en-US" sz="3600" b="1" dirty="0">
                <a:solidFill>
                  <a:srgbClr val="4B4D4F"/>
                </a:solidFill>
                <a:latin typeface="黑体" panose="02010609060101010101" pitchFamily="49" charset="-122"/>
              </a:rPr>
              <a:t>（六）学术不端行为案例剖析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五</a:t>
            </a:r>
            <a:endParaRPr kumimoji="0" lang="en-US" altLang="zh-CN"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xmlns="" val="672491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54709" y="1026795"/>
            <a:ext cx="9595262" cy="5029200"/>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处理：首尔大学按纪律委员会建议，</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解除了其教授职务，韩国政府也取消了授予他的“最高科学家”称号。</a:t>
            </a:r>
            <a:endPar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后续：</a:t>
            </a:r>
            <a:endPar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    </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韩国检察部门在</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2006</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年</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5</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月对黄禹锡提起诉讼，并于</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2009</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年</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8</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月份对黄禹锡提出诈骗、侵吞研究经费和非法买卖人体卵子违反</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生命伦理法</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等指控，要求法院判处其有期徒刑</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4</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年。</a:t>
            </a:r>
            <a:endPar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    </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韩国首尔高等法院</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2010</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年</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12</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月</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16</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日对“学术造假”科学家黄禹锡涉嫌侵吞研究经费上诉案作出二审判决，黄禹锡因侵吞部分研究经费而被判处</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有期徒刑</a:t>
            </a:r>
            <a:r>
              <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18</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个月、缓期两年执行。</a:t>
            </a:r>
          </a:p>
        </p:txBody>
      </p:sp>
      <p:sp>
        <p:nvSpPr>
          <p:cNvPr id="6" name="文本框 5"/>
          <p:cNvSpPr txBox="1"/>
          <p:nvPr/>
        </p:nvSpPr>
        <p:spPr>
          <a:xfrm>
            <a:off x="1502409" y="386715"/>
            <a:ext cx="7047825" cy="640080"/>
          </a:xfrm>
          <a:prstGeom prst="rect">
            <a:avLst/>
          </a:prstGeom>
          <a:noFill/>
        </p:spPr>
        <p:txBody>
          <a:bodyPr wrap="square" rtlCol="0">
            <a:spAutoFit/>
          </a:bodyPr>
          <a:lstStyle/>
          <a:p>
            <a:pPr lvl="0"/>
            <a:r>
              <a:rPr lang="zh-CN" altLang="en-US" sz="3600" b="1" dirty="0">
                <a:solidFill>
                  <a:srgbClr val="4B4D4F"/>
                </a:solidFill>
                <a:latin typeface="黑体" panose="02010609060101010101" pitchFamily="49" charset="-122"/>
              </a:rPr>
              <a:t>（六）学术不端行为案例剖析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五</a:t>
            </a:r>
            <a:endParaRPr kumimoji="0" lang="en-US" altLang="zh-CN"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xmlns="" val="2748404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98369" y="1132146"/>
            <a:ext cx="9595262" cy="502920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a:t>
            </a:r>
            <a:r>
              <a:rPr kumimoji="0" lang="zh-CN" altLang="en-US"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篡改</a:t>
            </a:r>
            <a:endParaRPr kumimoji="0" lang="en-US" altLang="zh-CN"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界定：</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对试验数据或结果做主观的修改或取舍，往往和伪造同时发生。</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   </a:t>
            </a:r>
            <a:r>
              <a:rPr kumimoji="0" lang="zh-CN" altLang="en-US"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舍恩伪造篡改实验数据</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调查经过：由于遭到一些同行的质疑，贝尔实验室为此于</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2002</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年５月邀请由斯坦福大学应用物理学教授比斯利领导的５人调查委员会对此事进行调查。专家们经过调查，于９月</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25</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日公布了一份长达</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125</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页的调查报告。调查结论认为，在</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1998</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年至</a:t>
            </a:r>
            <a:r>
              <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2001</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年期间，</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舍恩</a:t>
            </a:r>
            <a:r>
              <a:rPr kumimoji="0" lang="zh-CN" altLang="en-US"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至少在</a:t>
            </a:r>
            <a:r>
              <a:rPr kumimoji="0" lang="en-US" altLang="zh-CN"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16</a:t>
            </a:r>
            <a:r>
              <a:rPr kumimoji="0" lang="zh-CN" altLang="en-US"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篇论文中</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捏造或篡改了实验数据。</a:t>
            </a:r>
            <a:endPar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endParaRPr>
          </a:p>
        </p:txBody>
      </p:sp>
      <p:sp>
        <p:nvSpPr>
          <p:cNvPr id="6" name="文本框 5"/>
          <p:cNvSpPr txBox="1"/>
          <p:nvPr/>
        </p:nvSpPr>
        <p:spPr>
          <a:xfrm>
            <a:off x="1502409" y="386715"/>
            <a:ext cx="7047825" cy="6400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4B4D4F"/>
                </a:solidFill>
                <a:effectLst/>
                <a:uLnTx/>
                <a:uFillTx/>
                <a:latin typeface="黑体" panose="02010609060101010101" pitchFamily="49" charset="-122"/>
                <a:ea typeface="黑体" panose="02010609060101010101" pitchFamily="49" charset="-122"/>
                <a:cs typeface="+mn-cs"/>
              </a:rPr>
              <a:t>案例分析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五</a:t>
            </a:r>
            <a:endParaRPr kumimoji="0" lang="en-US" altLang="zh-CN"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xmlns="" val="259954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898366"/>
            <a:ext cx="9595262" cy="2834640"/>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后续：贝尔实验室解雇了舍恩，其论文也被各大期刊撤销，从此从学术界销声匿迹，其</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博士学位也被康斯坦斯大学在</a:t>
            </a:r>
            <a:r>
              <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2004</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年吊销</a:t>
            </a: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（德国规定，因为非学术的不名誉行为，学位也可能会被吊销）。</a:t>
            </a:r>
            <a:endParaRPr kumimoji="0" lang="en-US" altLang="zh-CN"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3D3F41"/>
                </a:solidFill>
                <a:effectLst/>
                <a:uLnTx/>
                <a:uFillTx/>
                <a:latin typeface="微软雅黑" panose="020B0503020204020204" charset="-122"/>
                <a:ea typeface="微软雅黑" panose="020B0503020204020204" charset="-122"/>
                <a:cs typeface="+mn-cs"/>
              </a:rPr>
              <a:t>康斯坦斯大学物理系羞愤地宣称“</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这是过去</a:t>
            </a:r>
            <a:r>
              <a:rPr kumimoji="0" lang="en-US" altLang="zh-CN"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50</a:t>
            </a:r>
            <a:r>
              <a:rPr kumimoji="0" lang="zh-CN" altLang="en-US" sz="2400" b="0" i="0" u="none" strike="noStrike" kern="1200" cap="none" spc="0" normalizeH="0" baseline="0" noProof="0" dirty="0">
                <a:ln>
                  <a:noFill/>
                </a:ln>
                <a:solidFill>
                  <a:srgbClr val="EA9B26">
                    <a:lumMod val="75000"/>
                  </a:srgbClr>
                </a:solidFill>
                <a:effectLst/>
                <a:uLnTx/>
                <a:uFillTx/>
                <a:latin typeface="微软雅黑" panose="020B0503020204020204" charset="-122"/>
                <a:ea typeface="微软雅黑" panose="020B0503020204020204" charset="-122"/>
                <a:cs typeface="+mn-cs"/>
              </a:rPr>
              <a:t>年里物理学界最大的       丑闻”。</a:t>
            </a:r>
          </a:p>
        </p:txBody>
      </p:sp>
      <p:sp>
        <p:nvSpPr>
          <p:cNvPr id="6" name="文本框 5"/>
          <p:cNvSpPr txBox="1"/>
          <p:nvPr/>
        </p:nvSpPr>
        <p:spPr>
          <a:xfrm>
            <a:off x="1502409" y="386715"/>
            <a:ext cx="7047825" cy="640080"/>
          </a:xfrm>
          <a:prstGeom prst="rect">
            <a:avLst/>
          </a:prstGeom>
          <a:noFill/>
        </p:spPr>
        <p:txBody>
          <a:bodyPr wrap="square" rtlCol="0">
            <a:spAutoFit/>
          </a:bodyPr>
          <a:lstStyle/>
          <a:p>
            <a:pPr lvl="0"/>
            <a:r>
              <a:rPr lang="zh-CN" altLang="en-US" sz="3600" b="1" dirty="0">
                <a:solidFill>
                  <a:srgbClr val="4B4D4F"/>
                </a:solidFill>
                <a:latin typeface="黑体" panose="02010609060101010101" pitchFamily="49" charset="-122"/>
              </a:rPr>
              <a:t>（六）学术不端行为案例剖析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B4D4F"/>
                </a:solidFill>
                <a:effectLst/>
                <a:uLnTx/>
                <a:uFillTx/>
                <a:latin typeface="Arial"/>
                <a:ea typeface="黑体" panose="02010609060101010101" pitchFamily="49" charset="-122"/>
                <a:cs typeface="+mn-cs"/>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五</a:t>
            </a:r>
            <a:endParaRPr kumimoji="0" lang="en-US" altLang="zh-CN" sz="3200" b="0"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xmlns="" val="2691281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4616648"/>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C00000"/>
                </a:solidFill>
                <a:latin typeface="微软雅黑" panose="020B0503020204020204" charset="-122"/>
                <a:ea typeface="微软雅黑" panose="020B0503020204020204" charset="-122"/>
              </a:rPr>
              <a:t>3.</a:t>
            </a:r>
            <a:r>
              <a:rPr lang="zh-CN" altLang="en-US" sz="2800" dirty="0">
                <a:solidFill>
                  <a:srgbClr val="C00000"/>
                </a:solidFill>
                <a:latin typeface="微软雅黑" panose="020B0503020204020204" charset="-122"/>
                <a:ea typeface="微软雅黑" panose="020B0503020204020204" charset="-122"/>
              </a:rPr>
              <a:t>重复发表</a:t>
            </a:r>
            <a:r>
              <a:rPr lang="en-US" altLang="zh-CN" sz="2800" dirty="0">
                <a:solidFill>
                  <a:srgbClr val="C00000"/>
                </a:solidFill>
                <a:latin typeface="微软雅黑" panose="020B0503020204020204" charset="-122"/>
                <a:ea typeface="微软雅黑" panose="020B0503020204020204" charset="-122"/>
              </a:rPr>
              <a:t>/</a:t>
            </a:r>
            <a:r>
              <a:rPr lang="zh-CN" altLang="en-US" sz="2800" dirty="0">
                <a:solidFill>
                  <a:srgbClr val="C00000"/>
                </a:solidFill>
                <a:latin typeface="微软雅黑" panose="020B0503020204020204" charset="-122"/>
                <a:ea typeface="微软雅黑" panose="020B0503020204020204" charset="-122"/>
              </a:rPr>
              <a:t>一稿多投：</a:t>
            </a:r>
            <a:endParaRPr lang="en-US" altLang="zh-CN" sz="2800" dirty="0">
              <a:solidFill>
                <a:srgbClr val="C00000"/>
              </a:solidFill>
              <a:latin typeface="微软雅黑" panose="020B0503020204020204" charset="-122"/>
              <a:ea typeface="微软雅黑" panose="020B0503020204020204" charset="-122"/>
            </a:endParaRPr>
          </a:p>
          <a:p>
            <a:pPr>
              <a:lnSpc>
                <a:spcPct val="150000"/>
              </a:lnSpc>
            </a:pPr>
            <a:r>
              <a:rPr lang="zh-CN" altLang="en-US" sz="2400" dirty="0">
                <a:solidFill>
                  <a:srgbClr val="4B4D4F"/>
                </a:solidFill>
                <a:latin typeface="微软雅黑" panose="020B0503020204020204" charset="-122"/>
                <a:ea typeface="微软雅黑" panose="020B0503020204020204" charset="-122"/>
              </a:rPr>
              <a:t>界定：</a:t>
            </a:r>
            <a:r>
              <a:rPr lang="zh-CN" altLang="en-US" sz="2400" dirty="0">
                <a:solidFill>
                  <a:schemeClr val="accent2">
                    <a:lumMod val="75000"/>
                  </a:schemeClr>
                </a:solidFill>
                <a:latin typeface="微软雅黑" panose="020B0503020204020204" charset="-122"/>
                <a:ea typeface="微软雅黑" panose="020B0503020204020204" charset="-122"/>
              </a:rPr>
              <a:t>同一作者</a:t>
            </a:r>
            <a:r>
              <a:rPr lang="zh-CN" altLang="en-US" sz="2400" dirty="0">
                <a:solidFill>
                  <a:srgbClr val="4B4D4F"/>
                </a:solidFill>
                <a:latin typeface="微软雅黑" panose="020B0503020204020204" charset="-122"/>
                <a:ea typeface="微软雅黑" panose="020B0503020204020204" charset="-122"/>
              </a:rPr>
              <a:t>或</a:t>
            </a:r>
            <a:r>
              <a:rPr lang="zh-CN" altLang="en-US" sz="2400" dirty="0">
                <a:solidFill>
                  <a:schemeClr val="accent2">
                    <a:lumMod val="75000"/>
                  </a:schemeClr>
                </a:solidFill>
                <a:latin typeface="微软雅黑" panose="020B0503020204020204" charset="-122"/>
                <a:ea typeface="微软雅黑" panose="020B0503020204020204" charset="-122"/>
              </a:rPr>
              <a:t>同一研究群体</a:t>
            </a:r>
            <a:r>
              <a:rPr lang="zh-CN" altLang="en-US" sz="2400" dirty="0">
                <a:solidFill>
                  <a:srgbClr val="4B4D4F"/>
                </a:solidFill>
                <a:latin typeface="微软雅黑" panose="020B0503020204020204" charset="-122"/>
                <a:ea typeface="微软雅黑" panose="020B0503020204020204" charset="-122"/>
              </a:rPr>
              <a:t>不同作者</a:t>
            </a:r>
            <a:r>
              <a:rPr lang="en-US" altLang="zh-CN" sz="2400" dirty="0">
                <a:solidFill>
                  <a:srgbClr val="4B4D4F"/>
                </a:solidFill>
                <a:latin typeface="微软雅黑" panose="020B0503020204020204" charset="-122"/>
                <a:ea typeface="微软雅黑" panose="020B0503020204020204" charset="-122"/>
              </a:rPr>
              <a:t>,</a:t>
            </a:r>
            <a:r>
              <a:rPr lang="zh-CN" altLang="en-US" sz="2400" dirty="0">
                <a:solidFill>
                  <a:srgbClr val="4B4D4F"/>
                </a:solidFill>
                <a:latin typeface="微软雅黑" panose="020B0503020204020204" charset="-122"/>
                <a:ea typeface="微软雅黑" panose="020B0503020204020204" charset="-122"/>
              </a:rPr>
              <a:t>在期刊编辑和审稿人不知情的情况下</a:t>
            </a:r>
            <a:r>
              <a:rPr lang="en-US" altLang="zh-CN" sz="2400" dirty="0">
                <a:solidFill>
                  <a:srgbClr val="4B4D4F"/>
                </a:solidFill>
                <a:latin typeface="微软雅黑" panose="020B0503020204020204" charset="-122"/>
                <a:ea typeface="微软雅黑" panose="020B0503020204020204" charset="-122"/>
              </a:rPr>
              <a:t>,</a:t>
            </a:r>
            <a:r>
              <a:rPr lang="zh-CN" altLang="en-US" sz="2400" dirty="0">
                <a:solidFill>
                  <a:srgbClr val="4B4D4F"/>
                </a:solidFill>
                <a:latin typeface="微软雅黑" panose="020B0503020204020204" charset="-122"/>
                <a:ea typeface="微软雅黑" panose="020B0503020204020204" charset="-122"/>
              </a:rPr>
              <a:t>试图或已经在</a:t>
            </a:r>
            <a:r>
              <a:rPr lang="zh-CN" altLang="en-US" sz="2400" dirty="0">
                <a:solidFill>
                  <a:schemeClr val="accent2">
                    <a:lumMod val="75000"/>
                  </a:schemeClr>
                </a:solidFill>
                <a:latin typeface="微软雅黑" panose="020B0503020204020204" charset="-122"/>
                <a:ea typeface="微软雅黑" panose="020B0503020204020204" charset="-122"/>
              </a:rPr>
              <a:t>两种或多种期刊</a:t>
            </a:r>
            <a:r>
              <a:rPr lang="zh-CN" altLang="en-US" sz="2400" dirty="0">
                <a:solidFill>
                  <a:srgbClr val="4B4D4F"/>
                </a:solidFill>
                <a:latin typeface="微软雅黑" panose="020B0503020204020204" charset="-122"/>
                <a:ea typeface="微软雅黑" panose="020B0503020204020204" charset="-122"/>
              </a:rPr>
              <a:t>同时或相继发表</a:t>
            </a:r>
            <a:r>
              <a:rPr lang="zh-CN" altLang="en-US" sz="2400" dirty="0">
                <a:solidFill>
                  <a:schemeClr val="accent2">
                    <a:lumMod val="75000"/>
                  </a:schemeClr>
                </a:solidFill>
                <a:latin typeface="微软雅黑" panose="020B0503020204020204" charset="-122"/>
                <a:ea typeface="微软雅黑" panose="020B0503020204020204" charset="-122"/>
              </a:rPr>
              <a:t>内容相同或相近</a:t>
            </a:r>
            <a:r>
              <a:rPr lang="zh-CN" altLang="en-US" sz="2400" dirty="0">
                <a:solidFill>
                  <a:srgbClr val="4B4D4F"/>
                </a:solidFill>
                <a:latin typeface="微软雅黑" panose="020B0503020204020204" charset="-122"/>
                <a:ea typeface="微软雅黑" panose="020B0503020204020204" charset="-122"/>
              </a:rPr>
              <a:t>的论文</a:t>
            </a:r>
            <a:r>
              <a:rPr lang="en-US" altLang="zh-CN" sz="2400" dirty="0">
                <a:solidFill>
                  <a:srgbClr val="4B4D4F"/>
                </a:solidFill>
                <a:latin typeface="微软雅黑" panose="020B0503020204020204" charset="-122"/>
                <a:ea typeface="微软雅黑" panose="020B0503020204020204" charset="-122"/>
              </a:rPr>
              <a:t>,</a:t>
            </a:r>
            <a:r>
              <a:rPr lang="zh-CN" altLang="en-US" sz="2400" dirty="0">
                <a:solidFill>
                  <a:srgbClr val="4B4D4F"/>
                </a:solidFill>
                <a:latin typeface="微软雅黑" panose="020B0503020204020204" charset="-122"/>
                <a:ea typeface="微软雅黑" panose="020B0503020204020204" charset="-122"/>
              </a:rPr>
              <a:t> 也称重复发表</a:t>
            </a:r>
            <a:r>
              <a:rPr lang="en-US" altLang="zh-CN" sz="2400" dirty="0">
                <a:solidFill>
                  <a:srgbClr val="4B4D4F"/>
                </a:solidFill>
                <a:latin typeface="微软雅黑" panose="020B0503020204020204" charset="-122"/>
                <a:ea typeface="微软雅黑" panose="020B0503020204020204" charset="-122"/>
              </a:rPr>
              <a:t>(repetitive publication),</a:t>
            </a:r>
            <a:r>
              <a:rPr lang="zh-CN" altLang="en-US" sz="2400" dirty="0">
                <a:solidFill>
                  <a:srgbClr val="4B4D4F"/>
                </a:solidFill>
                <a:latin typeface="微软雅黑" panose="020B0503020204020204" charset="-122"/>
                <a:ea typeface="微软雅黑" panose="020B0503020204020204" charset="-122"/>
              </a:rPr>
              <a:t>多余发表</a:t>
            </a:r>
            <a:r>
              <a:rPr lang="en-US" altLang="zh-CN" sz="2400" dirty="0">
                <a:solidFill>
                  <a:srgbClr val="4B4D4F"/>
                </a:solidFill>
                <a:latin typeface="微软雅黑" panose="020B0503020204020204" charset="-122"/>
                <a:ea typeface="微软雅黑" panose="020B0503020204020204" charset="-122"/>
              </a:rPr>
              <a:t>(redundant publication)</a:t>
            </a:r>
            <a:r>
              <a:rPr lang="zh-CN" altLang="en-US" sz="2400" dirty="0">
                <a:solidFill>
                  <a:srgbClr val="4B4D4F"/>
                </a:solidFill>
                <a:latin typeface="微软雅黑" panose="020B0503020204020204" charset="-122"/>
                <a:ea typeface="微软雅黑" panose="020B0503020204020204" charset="-122"/>
              </a:rPr>
              <a:t>或自我剽窃</a:t>
            </a:r>
            <a:r>
              <a:rPr lang="en-US" altLang="zh-CN" sz="2400" dirty="0">
                <a:solidFill>
                  <a:srgbClr val="4B4D4F"/>
                </a:solidFill>
                <a:latin typeface="微软雅黑" panose="020B0503020204020204" charset="-122"/>
                <a:ea typeface="微软雅黑" panose="020B0503020204020204" charset="-122"/>
              </a:rPr>
              <a:t>(self-plagiarism).</a:t>
            </a:r>
          </a:p>
          <a:p>
            <a:pPr>
              <a:lnSpc>
                <a:spcPct val="150000"/>
              </a:lnSpc>
            </a:pPr>
            <a:endParaRPr lang="en-US" altLang="zh-CN" sz="2400" dirty="0">
              <a:solidFill>
                <a:srgbClr val="4B4D4F"/>
              </a:solidFill>
              <a:latin typeface="微软雅黑" panose="020B0503020204020204" charset="-122"/>
              <a:ea typeface="微软雅黑" panose="020B0503020204020204" charset="-122"/>
            </a:endParaRPr>
          </a:p>
          <a:p>
            <a:pPr>
              <a:lnSpc>
                <a:spcPct val="150000"/>
              </a:lnSpc>
            </a:pPr>
            <a:r>
              <a:rPr lang="zh-CN" altLang="en-US" sz="2400" dirty="0">
                <a:solidFill>
                  <a:srgbClr val="4B4D4F"/>
                </a:solidFill>
                <a:latin typeface="微软雅黑" panose="020B0503020204020204" charset="-122"/>
                <a:ea typeface="微软雅黑" panose="020B0503020204020204" charset="-122"/>
              </a:rPr>
              <a:t>认识误区：</a:t>
            </a:r>
            <a:r>
              <a:rPr lang="zh-CN" altLang="en-US" sz="2400" dirty="0">
                <a:solidFill>
                  <a:schemeClr val="accent2">
                    <a:lumMod val="75000"/>
                  </a:schemeClr>
                </a:solidFill>
                <a:latin typeface="微软雅黑" panose="020B0503020204020204" charset="-122"/>
                <a:ea typeface="微软雅黑" panose="020B0503020204020204" charset="-122"/>
              </a:rPr>
              <a:t>自己的成果，不算剽窃和抄袭</a:t>
            </a:r>
            <a:endParaRPr lang="en-US" altLang="zh-CN" sz="2400" dirty="0">
              <a:solidFill>
                <a:schemeClr val="accent2">
                  <a:lumMod val="75000"/>
                </a:schemeClr>
              </a:solidFill>
              <a:latin typeface="微软雅黑" panose="020B0503020204020204" charset="-122"/>
              <a:ea typeface="微软雅黑" panose="020B0503020204020204" charset="-122"/>
            </a:endParaRPr>
          </a:p>
          <a:p>
            <a:pPr>
              <a:lnSpc>
                <a:spcPct val="150000"/>
              </a:lnSpc>
            </a:pPr>
            <a:r>
              <a:rPr lang="zh-CN" altLang="en-US" sz="2400" dirty="0">
                <a:latin typeface="微软雅黑" panose="020B0503020204020204" charset="-122"/>
                <a:ea typeface="微软雅黑" panose="020B0503020204020204" charset="-122"/>
              </a:rPr>
              <a:t>操作误区：</a:t>
            </a:r>
            <a:r>
              <a:rPr lang="zh-CN" altLang="en-US" sz="2400" dirty="0">
                <a:solidFill>
                  <a:schemeClr val="accent2">
                    <a:lumMod val="75000"/>
                  </a:schemeClr>
                </a:solidFill>
                <a:latin typeface="微软雅黑" panose="020B0503020204020204" charset="-122"/>
                <a:ea typeface="微软雅黑" panose="020B0503020204020204" charset="-122"/>
              </a:rPr>
              <a:t>审稿时间过长，没有及时撤稿</a:t>
            </a:r>
            <a:endParaRPr lang="en-US" altLang="zh-CN" sz="2400" dirty="0">
              <a:solidFill>
                <a:schemeClr val="accent2">
                  <a:lumMod val="75000"/>
                </a:schemeClr>
              </a:solidFill>
              <a:latin typeface="微软雅黑" panose="020B0503020204020204" charset="-122"/>
              <a:ea typeface="微软雅黑" panose="020B0503020204020204" charset="-122"/>
            </a:endParaRPr>
          </a:p>
        </p:txBody>
      </p:sp>
      <p:sp>
        <p:nvSpPr>
          <p:cNvPr id="6" name="文本框 5"/>
          <p:cNvSpPr txBox="1"/>
          <p:nvPr/>
        </p:nvSpPr>
        <p:spPr>
          <a:xfrm>
            <a:off x="1502409" y="386715"/>
            <a:ext cx="9079774" cy="646331"/>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（六）学术不端行为案例剖析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extLst>
      <p:ext uri="{BB962C8B-B14F-4D97-AF65-F5344CB8AC3E}">
        <p14:creationId xmlns:p14="http://schemas.microsoft.com/office/powerpoint/2010/main" xmlns="" val="3676926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2"/>
          <p:cNvSpPr txBox="1">
            <a:spLocks noChangeArrowheads="1"/>
          </p:cNvSpPr>
          <p:nvPr>
            <p:custDataLst>
              <p:tags r:id="rId2"/>
            </p:custDataLst>
          </p:nvPr>
        </p:nvSpPr>
        <p:spPr bwMode="auto">
          <a:xfrm>
            <a:off x="1568450" y="2095232"/>
            <a:ext cx="3843338" cy="2491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r>
              <a:rPr lang="en-US" sz="16600" b="1">
                <a:solidFill>
                  <a:schemeClr val="accent1"/>
                </a:solidFill>
                <a:latin typeface="+mn-lt"/>
                <a:ea typeface="+mn-ea"/>
              </a:rPr>
              <a:t>02</a:t>
            </a:r>
          </a:p>
        </p:txBody>
      </p:sp>
      <p:cxnSp>
        <p:nvCxnSpPr>
          <p:cNvPr id="10245" name="直接连接符 6"/>
          <p:cNvCxnSpPr>
            <a:cxnSpLocks noChangeShapeType="1"/>
          </p:cNvCxnSpPr>
          <p:nvPr>
            <p:custDataLst>
              <p:tags r:id="rId3"/>
            </p:custDataLst>
          </p:nvPr>
        </p:nvCxnSpPr>
        <p:spPr bwMode="auto">
          <a:xfrm>
            <a:off x="5352541" y="3617098"/>
            <a:ext cx="4608512" cy="0"/>
          </a:xfrm>
          <a:prstGeom prst="line">
            <a:avLst/>
          </a:prstGeom>
          <a:noFill/>
          <a:ln w="12700" cmpd="sng">
            <a:solidFill>
              <a:schemeClr val="bg1">
                <a:lumMod val="85000"/>
              </a:schemeClr>
            </a:solidFill>
            <a:round/>
            <a:headEnd type="oval" w="med" len="med"/>
            <a:tailEnd type="oval" w="med" len="med"/>
          </a:ln>
          <a:extLst>
            <a:ext uri="{909E8E84-426E-40DD-AFC4-6F175D3DCCD1}">
              <a14:hiddenFill xmlns:a14="http://schemas.microsoft.com/office/drawing/2010/main" xmlns="">
                <a:noFill/>
              </a14:hiddenFill>
            </a:ext>
          </a:extLst>
        </p:spPr>
      </p:cxnSp>
      <p:sp>
        <p:nvSpPr>
          <p:cNvPr id="10246" name="文本框 11"/>
          <p:cNvSpPr txBox="1">
            <a:spLocks noChangeArrowheads="1"/>
          </p:cNvSpPr>
          <p:nvPr>
            <p:custDataLst>
              <p:tags r:id="rId4"/>
            </p:custDataLst>
          </p:nvPr>
        </p:nvSpPr>
        <p:spPr bwMode="auto">
          <a:xfrm>
            <a:off x="1716506" y="3070226"/>
            <a:ext cx="3457392" cy="646331"/>
          </a:xfrm>
          <a:prstGeom prst="rect">
            <a:avLst/>
          </a:prstGeom>
          <a:solidFill>
            <a:schemeClr val="bg1"/>
          </a:solidFill>
          <a:ln>
            <a:noFill/>
          </a:ln>
        </p:spPr>
        <p:txBody>
          <a:bodyPr wrap="square" lIns="0" rIns="0">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eaLnBrk="1" hangingPunct="1">
              <a:spcBef>
                <a:spcPct val="0"/>
              </a:spcBef>
              <a:buClrTx/>
              <a:buSzTx/>
              <a:buFont typeface="Wingdings" panose="05000000000000000000" pitchFamily="2" charset="2"/>
              <a:buNone/>
            </a:pPr>
            <a:r>
              <a:rPr lang="en-US" sz="3600" b="1">
                <a:solidFill>
                  <a:schemeClr val="accent1"/>
                </a:solidFill>
                <a:latin typeface="+mn-lt"/>
                <a:ea typeface="+mn-ea"/>
              </a:rPr>
              <a:t>    PART TWO</a:t>
            </a:r>
            <a:endParaRPr lang="zh-CN" altLang="en-US" sz="3600" b="1" dirty="0">
              <a:solidFill>
                <a:schemeClr val="accent1"/>
              </a:solidFill>
              <a:latin typeface="+mn-lt"/>
              <a:ea typeface="+mn-ea"/>
            </a:endParaRPr>
          </a:p>
        </p:txBody>
      </p:sp>
      <p:sp>
        <p:nvSpPr>
          <p:cNvPr id="4" name="标题 3"/>
          <p:cNvSpPr>
            <a:spLocks noGrp="1"/>
          </p:cNvSpPr>
          <p:nvPr>
            <p:ph type="title"/>
            <p:custDataLst>
              <p:tags r:id="rId5"/>
            </p:custDataLst>
          </p:nvPr>
        </p:nvSpPr>
        <p:spPr>
          <a:xfrm>
            <a:off x="5682322" y="2734825"/>
            <a:ext cx="6793523" cy="777840"/>
          </a:xfrm>
        </p:spPr>
        <p:txBody>
          <a:bodyPr>
            <a:normAutofit/>
          </a:bodyPr>
          <a:lstStyle/>
          <a:p>
            <a:pPr algn="l"/>
            <a:r>
              <a:rPr lang="zh-CN" altLang="en-US" sz="3200" dirty="0"/>
              <a:t>学术不端典型案例</a:t>
            </a:r>
          </a:p>
        </p:txBody>
      </p:sp>
    </p:spTree>
    <p:custDataLst>
      <p:tags r:id="rId1"/>
    </p:custData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4616648"/>
          </a:xfrm>
          <a:prstGeom prst="rect">
            <a:avLst/>
          </a:prstGeom>
          <a:noFill/>
        </p:spPr>
        <p:txBody>
          <a:bodyPr wrap="square" rtlCol="0">
            <a:spAutoFit/>
          </a:bodyPr>
          <a:lstStyle/>
          <a:p>
            <a:pPr>
              <a:lnSpc>
                <a:spcPct val="150000"/>
              </a:lnSpc>
            </a:pPr>
            <a:r>
              <a:rPr lang="zh-CN" altLang="en-US" sz="2800" dirty="0">
                <a:solidFill>
                  <a:srgbClr val="C00000"/>
                </a:solidFill>
                <a:latin typeface="微软雅黑" panose="020B0503020204020204" charset="-122"/>
                <a:ea typeface="微软雅黑" panose="020B0503020204020204" charset="-122"/>
              </a:rPr>
              <a:t>上海某大学法学院教授谢佑平“一稿多投”事件</a:t>
            </a:r>
            <a:endParaRPr lang="en-US" altLang="zh-CN" sz="2800" dirty="0">
              <a:solidFill>
                <a:srgbClr val="C00000"/>
              </a:solidFill>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l"/>
            </a:pPr>
            <a:r>
              <a:rPr lang="zh-CN" altLang="en-US" sz="2400" dirty="0">
                <a:latin typeface="微软雅黑" panose="020B0503020204020204" charset="-122"/>
                <a:ea typeface="微软雅黑" panose="020B0503020204020204" charset="-122"/>
              </a:rPr>
              <a:t>调查过程：接到举报后，该高校学术规范委员会和该校法学院学术委员会认真调查走访，认定谢佑平 “多次重复发表”事实清楚，</a:t>
            </a:r>
            <a:r>
              <a:rPr lang="zh-CN" altLang="en-US" sz="2400" b="1" dirty="0">
                <a:solidFill>
                  <a:srgbClr val="000000"/>
                </a:solidFill>
                <a:latin typeface="宋体" panose="02010600030101010101" pitchFamily="2" charset="-122"/>
                <a:ea typeface="宋体" panose="02010600030101010101" pitchFamily="2" charset="-122"/>
              </a:rPr>
              <a:t>违背</a:t>
            </a:r>
            <a:r>
              <a:rPr lang="zh-CN" altLang="en-US" sz="2400" b="1" spc="30" dirty="0">
                <a:latin typeface="宋体" panose="02010600030101010101" pitchFamily="2" charset="-122"/>
                <a:ea typeface="宋体" panose="02010600030101010101" pitchFamily="2" charset="-122"/>
              </a:rPr>
              <a:t>科研成果发表的</a:t>
            </a:r>
            <a:r>
              <a:rPr lang="zh-CN" altLang="en-US" sz="2400" b="1" dirty="0">
                <a:solidFill>
                  <a:srgbClr val="000000"/>
                </a:solidFill>
                <a:latin typeface="宋体" panose="02010600030101010101" pitchFamily="2" charset="-122"/>
                <a:ea typeface="宋体" panose="02010600030101010101" pitchFamily="2" charset="-122"/>
              </a:rPr>
              <a:t>基本学术规范。</a:t>
            </a:r>
            <a:endParaRPr lang="en-US" altLang="zh-CN" sz="2400" b="1" dirty="0">
              <a:solidFill>
                <a:srgbClr val="000000"/>
              </a:solidFill>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zh-CN" altLang="en-US" sz="2400" b="1" dirty="0">
                <a:solidFill>
                  <a:srgbClr val="000000"/>
                </a:solidFill>
                <a:latin typeface="宋体" panose="02010600030101010101" pitchFamily="2" charset="-122"/>
                <a:ea typeface="宋体" panose="02010600030101010101" pitchFamily="2" charset="-122"/>
              </a:rPr>
              <a:t>处理：撤销所有因“多次重复发表”而获得的荣誉、奖励和待遇；向相关杂志社致函道歉，提出撤稿要求；公开通报，行政处分。（</a:t>
            </a:r>
            <a:r>
              <a:rPr lang="en-US" altLang="zh-CN" sz="2400" b="1" dirty="0">
                <a:solidFill>
                  <a:srgbClr val="000000"/>
                </a:solidFill>
                <a:latin typeface="宋体" panose="02010600030101010101" pitchFamily="2" charset="-122"/>
                <a:ea typeface="宋体" panose="02010600030101010101" pitchFamily="2" charset="-122"/>
              </a:rPr>
              <a:t>※※</a:t>
            </a:r>
            <a:r>
              <a:rPr lang="zh-CN" altLang="en-US" sz="2400" b="1" dirty="0">
                <a:solidFill>
                  <a:srgbClr val="000000"/>
                </a:solidFill>
                <a:latin typeface="宋体" panose="02010600030101010101" pitchFamily="2" charset="-122"/>
                <a:ea typeface="宋体" panose="02010600030101010101" pitchFamily="2" charset="-122"/>
              </a:rPr>
              <a:t>大学关于举报法学院教授谢佑平涉嫌“一稿多投”的调查报告</a:t>
            </a:r>
            <a:r>
              <a:rPr lang="en-US" altLang="zh-CN" sz="2400" b="1" dirty="0">
                <a:solidFill>
                  <a:srgbClr val="000000"/>
                </a:solidFill>
                <a:latin typeface="宋体" panose="02010600030101010101" pitchFamily="2" charset="-122"/>
                <a:ea typeface="宋体" panose="02010600030101010101" pitchFamily="2" charset="-122"/>
              </a:rPr>
              <a:t>.</a:t>
            </a:r>
            <a:r>
              <a:rPr lang="zh-CN" altLang="en-US" sz="2400" b="1" dirty="0">
                <a:solidFill>
                  <a:srgbClr val="000000"/>
                </a:solidFill>
                <a:latin typeface="宋体" panose="02010600030101010101" pitchFamily="2" charset="-122"/>
                <a:ea typeface="宋体" panose="02010600030101010101" pitchFamily="2" charset="-122"/>
              </a:rPr>
              <a:t>学术规范字</a:t>
            </a:r>
            <a:r>
              <a:rPr lang="en-US" altLang="zh-CN" sz="2400" b="1" dirty="0">
                <a:solidFill>
                  <a:srgbClr val="000000"/>
                </a:solidFill>
                <a:latin typeface="宋体" panose="02010600030101010101" pitchFamily="2" charset="-122"/>
                <a:ea typeface="宋体" panose="02010600030101010101" pitchFamily="2" charset="-122"/>
              </a:rPr>
              <a:t>[2012] 12</a:t>
            </a:r>
            <a:r>
              <a:rPr lang="zh-CN" altLang="en-US" sz="2400" b="1" dirty="0">
                <a:solidFill>
                  <a:srgbClr val="000000"/>
                </a:solidFill>
                <a:latin typeface="宋体" panose="02010600030101010101" pitchFamily="2" charset="-122"/>
                <a:ea typeface="宋体" panose="02010600030101010101" pitchFamily="2" charset="-122"/>
              </a:rPr>
              <a:t>号）</a:t>
            </a:r>
            <a:endParaRPr lang="en-US" altLang="zh-CN" sz="2400" dirty="0">
              <a:latin typeface="微软雅黑" panose="020B0503020204020204" charset="-122"/>
              <a:ea typeface="微软雅黑" panose="020B0503020204020204" charset="-122"/>
            </a:endParaRPr>
          </a:p>
        </p:txBody>
      </p:sp>
      <p:sp>
        <p:nvSpPr>
          <p:cNvPr id="6" name="文本框 5"/>
          <p:cNvSpPr txBox="1"/>
          <p:nvPr/>
        </p:nvSpPr>
        <p:spPr>
          <a:xfrm>
            <a:off x="1502409" y="386715"/>
            <a:ext cx="9079774" cy="646331"/>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（六）学术不端行为案例剖析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extLst>
      <p:ext uri="{BB962C8B-B14F-4D97-AF65-F5344CB8AC3E}">
        <p14:creationId xmlns:p14="http://schemas.microsoft.com/office/powerpoint/2010/main" xmlns="" val="1301039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4062651"/>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800" dirty="0">
                <a:solidFill>
                  <a:srgbClr val="C00000"/>
                </a:solidFill>
                <a:latin typeface="微软雅黑" panose="020B0503020204020204" charset="-122"/>
                <a:ea typeface="微软雅黑" panose="020B0503020204020204" charset="-122"/>
              </a:rPr>
              <a:t>4.</a:t>
            </a:r>
            <a:r>
              <a:rPr lang="zh-CN" altLang="en-US" sz="2800" dirty="0">
                <a:solidFill>
                  <a:srgbClr val="C00000"/>
                </a:solidFill>
                <a:latin typeface="微软雅黑" panose="020B0503020204020204" charset="-122"/>
                <a:ea typeface="微软雅黑" panose="020B0503020204020204" charset="-122"/>
              </a:rPr>
              <a:t>违反科研伦理：</a:t>
            </a:r>
            <a:endParaRPr lang="en-US" altLang="zh-CN" sz="2800" dirty="0">
              <a:solidFill>
                <a:srgbClr val="C00000"/>
              </a:solidFill>
              <a:latin typeface="微软雅黑" panose="020B0503020204020204" charset="-122"/>
              <a:ea typeface="微软雅黑" panose="020B0503020204020204" charset="-122"/>
            </a:endParaRPr>
          </a:p>
          <a:p>
            <a:pPr>
              <a:lnSpc>
                <a:spcPct val="150000"/>
              </a:lnSpc>
            </a:pPr>
            <a:r>
              <a:rPr lang="zh-CN" altLang="en-US" sz="2400" dirty="0">
                <a:solidFill>
                  <a:srgbClr val="4B4D4F"/>
                </a:solidFill>
                <a:latin typeface="微软雅黑" panose="020B0503020204020204" charset="-122"/>
                <a:ea typeface="微软雅黑" panose="020B0503020204020204" charset="-122"/>
              </a:rPr>
              <a:t>界定：严重违反了一个或多个基本伦理原则并导致恶劣的影响</a:t>
            </a:r>
            <a:endParaRPr lang="en-US" altLang="zh-CN" sz="2400" dirty="0">
              <a:solidFill>
                <a:srgbClr val="4B4D4F"/>
              </a:solidFill>
              <a:latin typeface="微软雅黑" panose="020B0503020204020204" charset="-122"/>
              <a:ea typeface="微软雅黑" panose="020B0503020204020204" charset="-122"/>
            </a:endParaRPr>
          </a:p>
          <a:p>
            <a:pPr>
              <a:lnSpc>
                <a:spcPct val="150000"/>
              </a:lnSpc>
            </a:pPr>
            <a:r>
              <a:rPr lang="zh-CN" altLang="en-US" sz="2400" dirty="0">
                <a:solidFill>
                  <a:srgbClr val="FF0000"/>
                </a:solidFill>
                <a:latin typeface="微软雅黑" panose="020B0503020204020204" charset="-122"/>
                <a:ea typeface="微软雅黑" panose="020B0503020204020204" charset="-122"/>
              </a:rPr>
              <a:t>   </a:t>
            </a:r>
            <a:r>
              <a:rPr lang="en-US" altLang="zh-CN" sz="2400" dirty="0">
                <a:solidFill>
                  <a:srgbClr val="FF0000"/>
                </a:solidFill>
                <a:latin typeface="微软雅黑" panose="020B0503020204020204" charset="-122"/>
                <a:ea typeface="微软雅黑" panose="020B0503020204020204" charset="-122"/>
              </a:rPr>
              <a:t>《</a:t>
            </a:r>
            <a:r>
              <a:rPr lang="zh-CN" altLang="en-US" sz="2400" dirty="0">
                <a:solidFill>
                  <a:srgbClr val="FF0000"/>
                </a:solidFill>
                <a:latin typeface="微软雅黑" panose="020B0503020204020204" charset="-122"/>
                <a:ea typeface="微软雅黑" panose="020B0503020204020204" charset="-122"/>
              </a:rPr>
              <a:t>美国临床营养学</a:t>
            </a:r>
            <a:r>
              <a:rPr lang="en-US" altLang="zh-CN" sz="2400" dirty="0">
                <a:solidFill>
                  <a:srgbClr val="FF0000"/>
                </a:solidFill>
                <a:latin typeface="微软雅黑" panose="020B0503020204020204" charset="-122"/>
                <a:ea typeface="微软雅黑" panose="020B0503020204020204" charset="-122"/>
              </a:rPr>
              <a:t>》</a:t>
            </a:r>
            <a:r>
              <a:rPr lang="zh-CN" altLang="en-US" sz="2400" dirty="0">
                <a:solidFill>
                  <a:srgbClr val="FF0000"/>
                </a:solidFill>
                <a:latin typeface="微软雅黑" panose="020B0503020204020204" charset="-122"/>
                <a:ea typeface="微软雅黑" panose="020B0503020204020204" charset="-122"/>
              </a:rPr>
              <a:t>杂志撤回“黄金大米”论文</a:t>
            </a:r>
            <a:endParaRPr lang="en-US" altLang="zh-CN" sz="2400" dirty="0">
              <a:solidFill>
                <a:srgbClr val="FF0000"/>
              </a:solidFill>
              <a:latin typeface="微软雅黑" panose="020B0503020204020204" charset="-122"/>
              <a:ea typeface="微软雅黑" panose="020B0503020204020204" charset="-122"/>
            </a:endParaRPr>
          </a:p>
          <a:p>
            <a:pPr>
              <a:lnSpc>
                <a:spcPct val="150000"/>
              </a:lnSpc>
            </a:pPr>
            <a:r>
              <a:rPr lang="zh-CN" altLang="en-US" sz="2400" dirty="0">
                <a:solidFill>
                  <a:srgbClr val="4B4D4F"/>
                </a:solidFill>
                <a:latin typeface="微软雅黑" panose="020B0503020204020204" charset="-122"/>
                <a:ea typeface="微软雅黑" panose="020B0503020204020204" charset="-122"/>
              </a:rPr>
              <a:t>经过：</a:t>
            </a:r>
            <a:r>
              <a:rPr lang="en-US" altLang="zh-CN" sz="2400" dirty="0">
                <a:solidFill>
                  <a:srgbClr val="4B4D4F"/>
                </a:solidFill>
                <a:latin typeface="微软雅黑" panose="020B0503020204020204" charset="-122"/>
                <a:ea typeface="微软雅黑" panose="020B0503020204020204" charset="-122"/>
              </a:rPr>
              <a:t>2008</a:t>
            </a:r>
            <a:r>
              <a:rPr lang="zh-CN" altLang="en-US" sz="2400" dirty="0">
                <a:solidFill>
                  <a:srgbClr val="4B4D4F"/>
                </a:solidFill>
                <a:latin typeface="微软雅黑" panose="020B0503020204020204" charset="-122"/>
                <a:ea typeface="微软雅黑" panose="020B0503020204020204" charset="-122"/>
              </a:rPr>
              <a:t>年，来自美国塔夫茨大学的汤光文在中国湖南衡阳组织了“黄金大米”的营养学试验。研究人员在未告知实情的情况下，让</a:t>
            </a:r>
            <a:r>
              <a:rPr lang="en-US" altLang="zh-CN" sz="2400" dirty="0">
                <a:solidFill>
                  <a:srgbClr val="4B4D4F"/>
                </a:solidFill>
                <a:latin typeface="微软雅黑" panose="020B0503020204020204" charset="-122"/>
                <a:ea typeface="微软雅黑" panose="020B0503020204020204" charset="-122"/>
              </a:rPr>
              <a:t>25</a:t>
            </a:r>
            <a:r>
              <a:rPr lang="zh-CN" altLang="en-US" sz="2400" dirty="0">
                <a:solidFill>
                  <a:srgbClr val="4B4D4F"/>
                </a:solidFill>
                <a:latin typeface="微软雅黑" panose="020B0503020204020204" charset="-122"/>
                <a:ea typeface="微软雅黑" panose="020B0503020204020204" charset="-122"/>
              </a:rPr>
              <a:t>名</a:t>
            </a:r>
            <a:r>
              <a:rPr lang="en-US" altLang="zh-CN" sz="2400" dirty="0">
                <a:solidFill>
                  <a:srgbClr val="4B4D4F"/>
                </a:solidFill>
                <a:latin typeface="微软雅黑" panose="020B0503020204020204" charset="-122"/>
                <a:ea typeface="微软雅黑" panose="020B0503020204020204" charset="-122"/>
              </a:rPr>
              <a:t>6~8</a:t>
            </a:r>
            <a:r>
              <a:rPr lang="zh-CN" altLang="en-US" sz="2400" dirty="0">
                <a:solidFill>
                  <a:srgbClr val="4B4D4F"/>
                </a:solidFill>
                <a:latin typeface="微软雅黑" panose="020B0503020204020204" charset="-122"/>
                <a:ea typeface="微软雅黑" panose="020B0503020204020204" charset="-122"/>
              </a:rPr>
              <a:t>岁的儿童食用了黄金大米。其研究结果于</a:t>
            </a:r>
            <a:r>
              <a:rPr lang="en-US" altLang="zh-CN" sz="2400" dirty="0">
                <a:solidFill>
                  <a:srgbClr val="4B4D4F"/>
                </a:solidFill>
                <a:latin typeface="微软雅黑" panose="020B0503020204020204" charset="-122"/>
                <a:ea typeface="微软雅黑" panose="020B0503020204020204" charset="-122"/>
              </a:rPr>
              <a:t>2012</a:t>
            </a:r>
            <a:r>
              <a:rPr lang="zh-CN" altLang="en-US" sz="2400" dirty="0">
                <a:solidFill>
                  <a:srgbClr val="4B4D4F"/>
                </a:solidFill>
                <a:latin typeface="微软雅黑" panose="020B0503020204020204" charset="-122"/>
                <a:ea typeface="微软雅黑" panose="020B0503020204020204" charset="-122"/>
              </a:rPr>
              <a:t>年发表在</a:t>
            </a:r>
            <a:r>
              <a:rPr lang="en-US" altLang="zh-CN" sz="2400" dirty="0">
                <a:solidFill>
                  <a:srgbClr val="4B4D4F"/>
                </a:solidFill>
                <a:latin typeface="微软雅黑" panose="020B0503020204020204" charset="-122"/>
                <a:ea typeface="微软雅黑" panose="020B0503020204020204" charset="-122"/>
              </a:rPr>
              <a:t>《</a:t>
            </a:r>
            <a:r>
              <a:rPr lang="zh-CN" altLang="en-US" sz="2400" dirty="0">
                <a:solidFill>
                  <a:srgbClr val="4B4D4F"/>
                </a:solidFill>
                <a:latin typeface="微软雅黑" panose="020B0503020204020204" charset="-122"/>
                <a:ea typeface="微软雅黑" panose="020B0503020204020204" charset="-122"/>
              </a:rPr>
              <a:t>美国临床营养学杂志</a:t>
            </a:r>
            <a:r>
              <a:rPr lang="en-US" altLang="zh-CN" sz="2400" dirty="0">
                <a:solidFill>
                  <a:srgbClr val="4B4D4F"/>
                </a:solidFill>
                <a:latin typeface="微软雅黑" panose="020B0503020204020204" charset="-122"/>
                <a:ea typeface="微软雅黑" panose="020B0503020204020204" charset="-122"/>
              </a:rPr>
              <a:t>》</a:t>
            </a:r>
            <a:r>
              <a:rPr lang="zh-CN" altLang="en-US" sz="2400" dirty="0">
                <a:solidFill>
                  <a:srgbClr val="4B4D4F"/>
                </a:solidFill>
                <a:latin typeface="微软雅黑" panose="020B0503020204020204" charset="-122"/>
                <a:ea typeface="微软雅黑" panose="020B0503020204020204" charset="-122"/>
              </a:rPr>
              <a:t>上，随后引起轩然大波。</a:t>
            </a:r>
            <a:endParaRPr lang="en-US" altLang="zh-CN" sz="24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9079774" cy="646331"/>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（六）学术不端行为案例剖析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extLst>
      <p:ext uri="{BB962C8B-B14F-4D97-AF65-F5344CB8AC3E}">
        <p14:creationId xmlns:p14="http://schemas.microsoft.com/office/powerpoint/2010/main" xmlns="" val="3426102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2535" y="1497791"/>
            <a:ext cx="9595262" cy="5078313"/>
          </a:xfrm>
          <a:prstGeom prst="rect">
            <a:avLst/>
          </a:prstGeom>
          <a:noFill/>
        </p:spPr>
        <p:txBody>
          <a:bodyPr wrap="square" rtlCol="0">
            <a:spAutoFit/>
          </a:bodyPr>
          <a:lstStyle/>
          <a:p>
            <a:pPr>
              <a:lnSpc>
                <a:spcPct val="150000"/>
              </a:lnSpc>
            </a:pPr>
            <a:r>
              <a:rPr lang="zh-CN" altLang="en-US" sz="2400" dirty="0">
                <a:solidFill>
                  <a:srgbClr val="4B4D4F"/>
                </a:solidFill>
                <a:latin typeface="微软雅黑" panose="020B0503020204020204" charset="-122"/>
                <a:ea typeface="微软雅黑" panose="020B0503020204020204" charset="-122"/>
              </a:rPr>
              <a:t>结果：</a:t>
            </a:r>
            <a:r>
              <a:rPr lang="en-US" altLang="zh-CN" sz="2400" dirty="0">
                <a:solidFill>
                  <a:srgbClr val="4B4D4F"/>
                </a:solidFill>
                <a:latin typeface="微软雅黑" panose="020B0503020204020204" charset="-122"/>
                <a:ea typeface="微软雅黑" panose="020B0503020204020204" charset="-122"/>
              </a:rPr>
              <a:t>2015</a:t>
            </a:r>
            <a:r>
              <a:rPr lang="zh-CN" altLang="en-US" sz="2400" dirty="0">
                <a:solidFill>
                  <a:srgbClr val="4B4D4F"/>
                </a:solidFill>
                <a:latin typeface="微软雅黑" panose="020B0503020204020204" charset="-122"/>
                <a:ea typeface="微软雅黑" panose="020B0503020204020204" charset="-122"/>
              </a:rPr>
              <a:t>年</a:t>
            </a:r>
            <a:r>
              <a:rPr lang="en-US" altLang="zh-CN" sz="2400" dirty="0">
                <a:solidFill>
                  <a:srgbClr val="4B4D4F"/>
                </a:solidFill>
                <a:latin typeface="微软雅黑" panose="020B0503020204020204" charset="-122"/>
                <a:ea typeface="微软雅黑" panose="020B0503020204020204" charset="-122"/>
              </a:rPr>
              <a:t>8</a:t>
            </a:r>
            <a:r>
              <a:rPr lang="zh-CN" altLang="en-US" sz="2400" dirty="0">
                <a:solidFill>
                  <a:srgbClr val="4B4D4F"/>
                </a:solidFill>
                <a:latin typeface="微软雅黑" panose="020B0503020204020204" charset="-122"/>
                <a:ea typeface="微软雅黑" panose="020B0503020204020204" charset="-122"/>
              </a:rPr>
              <a:t>月</a:t>
            </a:r>
            <a:r>
              <a:rPr lang="en-US" altLang="zh-CN" sz="2400" dirty="0">
                <a:solidFill>
                  <a:srgbClr val="4B4D4F"/>
                </a:solidFill>
                <a:latin typeface="微软雅黑" panose="020B0503020204020204" charset="-122"/>
                <a:ea typeface="微软雅黑" panose="020B0503020204020204" charset="-122"/>
              </a:rPr>
              <a:t>5</a:t>
            </a:r>
            <a:r>
              <a:rPr lang="zh-CN" altLang="en-US" sz="2400" dirty="0">
                <a:solidFill>
                  <a:srgbClr val="4B4D4F"/>
                </a:solidFill>
                <a:latin typeface="微软雅黑" panose="020B0503020204020204" charset="-122"/>
                <a:ea typeface="微软雅黑" panose="020B0503020204020204" charset="-122"/>
              </a:rPr>
              <a:t>日，</a:t>
            </a:r>
            <a:r>
              <a:rPr lang="en-US" altLang="zh-CN" sz="2400" dirty="0">
                <a:solidFill>
                  <a:srgbClr val="4B4D4F"/>
                </a:solidFill>
                <a:latin typeface="微软雅黑" panose="020B0503020204020204" charset="-122"/>
                <a:ea typeface="微软雅黑" panose="020B0503020204020204" charset="-122"/>
              </a:rPr>
              <a:t>《</a:t>
            </a:r>
            <a:r>
              <a:rPr lang="zh-CN" altLang="en-US" sz="2400" dirty="0">
                <a:solidFill>
                  <a:srgbClr val="4B4D4F"/>
                </a:solidFill>
                <a:latin typeface="微软雅黑" panose="020B0503020204020204" charset="-122"/>
                <a:ea typeface="微软雅黑" panose="020B0503020204020204" charset="-122"/>
              </a:rPr>
              <a:t>美国临床营养学杂志</a:t>
            </a:r>
            <a:r>
              <a:rPr lang="en-US" altLang="zh-CN" sz="2400" dirty="0">
                <a:solidFill>
                  <a:srgbClr val="4B4D4F"/>
                </a:solidFill>
                <a:latin typeface="微软雅黑" panose="020B0503020204020204" charset="-122"/>
                <a:ea typeface="微软雅黑" panose="020B0503020204020204" charset="-122"/>
              </a:rPr>
              <a:t>》</a:t>
            </a:r>
            <a:r>
              <a:rPr lang="zh-CN" altLang="en-US" sz="2400" dirty="0">
                <a:solidFill>
                  <a:srgbClr val="4B4D4F"/>
                </a:solidFill>
                <a:latin typeface="微软雅黑" panose="020B0503020204020204" charset="-122"/>
                <a:ea typeface="微软雅黑" panose="020B0503020204020204" charset="-122"/>
              </a:rPr>
              <a:t>在其网站发布了撤回有关“黄金大米”论文的公告，同时，印刷版撤稿公告将发布在该杂志</a:t>
            </a:r>
            <a:r>
              <a:rPr lang="en-US" altLang="zh-CN" sz="2400" dirty="0">
                <a:solidFill>
                  <a:srgbClr val="4B4D4F"/>
                </a:solidFill>
                <a:latin typeface="微软雅黑" panose="020B0503020204020204" charset="-122"/>
                <a:ea typeface="微软雅黑" panose="020B0503020204020204" charset="-122"/>
              </a:rPr>
              <a:t>9</a:t>
            </a:r>
            <a:r>
              <a:rPr lang="zh-CN" altLang="en-US" sz="2400" dirty="0">
                <a:solidFill>
                  <a:srgbClr val="4B4D4F"/>
                </a:solidFill>
                <a:latin typeface="微软雅黑" panose="020B0503020204020204" charset="-122"/>
                <a:ea typeface="微软雅黑" panose="020B0503020204020204" charset="-122"/>
              </a:rPr>
              <a:t>月份的刊物上。</a:t>
            </a:r>
            <a:endParaRPr lang="en-US" altLang="zh-CN" sz="2400" dirty="0">
              <a:solidFill>
                <a:srgbClr val="4B4D4F"/>
              </a:solidFill>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l"/>
            </a:pPr>
            <a:r>
              <a:rPr lang="zh-CN" altLang="en-US" sz="2400" dirty="0">
                <a:solidFill>
                  <a:srgbClr val="4B4D4F"/>
                </a:solidFill>
                <a:latin typeface="微软雅黑" panose="020B0503020204020204" charset="-122"/>
                <a:ea typeface="微软雅黑" panose="020B0503020204020204" charset="-122"/>
              </a:rPr>
              <a:t>论文是通过同行评议的，因此在实验设计和科学结论上是不存在问题的。撤稿是因为诚信问题，它违背了科学伦理的规范。</a:t>
            </a:r>
            <a:endParaRPr lang="en-US" altLang="zh-CN" sz="2400" dirty="0">
              <a:solidFill>
                <a:srgbClr val="4B4D4F"/>
              </a:solidFill>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l"/>
            </a:pPr>
            <a:r>
              <a:rPr lang="zh-CN" altLang="en-US" sz="2400" dirty="0">
                <a:solidFill>
                  <a:srgbClr val="4B4D4F"/>
                </a:solidFill>
                <a:latin typeface="微软雅黑" panose="020B0503020204020204" charset="-122"/>
                <a:ea typeface="微软雅黑" panose="020B0503020204020204" charset="-122"/>
              </a:rPr>
              <a:t>处理在未获得知情同意的情况下便进行实验绝对是错误的，这也让科学研究蒙受了损失。</a:t>
            </a:r>
            <a:endParaRPr lang="en-US" altLang="zh-CN" sz="2400" dirty="0">
              <a:solidFill>
                <a:srgbClr val="4B4D4F"/>
              </a:solidFill>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l"/>
            </a:pPr>
            <a:r>
              <a:rPr lang="zh-CN" altLang="en-US" sz="2400" dirty="0">
                <a:solidFill>
                  <a:srgbClr val="4B4D4F"/>
                </a:solidFill>
                <a:latin typeface="微软雅黑" panose="020B0503020204020204" charset="-122"/>
                <a:ea typeface="微软雅黑" panose="020B0503020204020204" charset="-122"/>
              </a:rPr>
              <a:t>不管科学研究的目的多么高大上，一定要坚守程序正义的原则。</a:t>
            </a:r>
            <a:endParaRPr lang="en-US" altLang="zh-CN" sz="2400" dirty="0">
              <a:solidFill>
                <a:srgbClr val="4B4D4F"/>
              </a:solidFill>
              <a:latin typeface="微软雅黑" panose="020B0503020204020204" charset="-122"/>
              <a:ea typeface="微软雅黑" panose="020B0503020204020204" charset="-122"/>
            </a:endParaRPr>
          </a:p>
          <a:p>
            <a:pPr>
              <a:lnSpc>
                <a:spcPct val="150000"/>
              </a:lnSpc>
            </a:pPr>
            <a:endParaRPr lang="en-US" altLang="zh-CN" sz="2400" dirty="0">
              <a:solidFill>
                <a:srgbClr val="4B4D4F"/>
              </a:solidFill>
              <a:latin typeface="微软雅黑" panose="020B0503020204020204" charset="-122"/>
              <a:ea typeface="微软雅黑" panose="020B0503020204020204" charset="-122"/>
            </a:endParaRPr>
          </a:p>
        </p:txBody>
      </p:sp>
      <p:sp>
        <p:nvSpPr>
          <p:cNvPr id="6" name="文本框 5"/>
          <p:cNvSpPr txBox="1"/>
          <p:nvPr/>
        </p:nvSpPr>
        <p:spPr>
          <a:xfrm>
            <a:off x="1502409" y="386715"/>
            <a:ext cx="9079774" cy="646331"/>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（六）学术不端行为案例剖析</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三</a:t>
            </a:r>
            <a:endParaRPr lang="en-US" altLang="zh-CN" sz="3200" dirty="0">
              <a:solidFill>
                <a:srgbClr val="FFFFFF"/>
              </a:solidFill>
              <a:latin typeface="黑体" panose="02010609060101010101" pitchFamily="49" charset="-122"/>
            </a:endParaRPr>
          </a:p>
        </p:txBody>
      </p:sp>
    </p:spTree>
    <p:custDataLst>
      <p:tags r:id="rId1"/>
    </p:custDataLst>
    <p:extLst>
      <p:ext uri="{BB962C8B-B14F-4D97-AF65-F5344CB8AC3E}">
        <p14:creationId xmlns:p14="http://schemas.microsoft.com/office/powerpoint/2010/main" xmlns="" val="266208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2"/>
          <p:cNvSpPr txBox="1">
            <a:spLocks noChangeArrowheads="1"/>
          </p:cNvSpPr>
          <p:nvPr>
            <p:custDataLst>
              <p:tags r:id="rId2"/>
            </p:custDataLst>
          </p:nvPr>
        </p:nvSpPr>
        <p:spPr bwMode="auto">
          <a:xfrm>
            <a:off x="1568450" y="2095232"/>
            <a:ext cx="3843338" cy="2391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r>
              <a:rPr lang="en-US" sz="16600" b="1" dirty="0">
                <a:solidFill>
                  <a:schemeClr val="accent1"/>
                </a:solidFill>
                <a:latin typeface="+mn-lt"/>
                <a:ea typeface="+mn-ea"/>
              </a:rPr>
              <a:t>04</a:t>
            </a:r>
          </a:p>
        </p:txBody>
      </p:sp>
      <p:cxnSp>
        <p:nvCxnSpPr>
          <p:cNvPr id="10245" name="直接连接符 6"/>
          <p:cNvCxnSpPr>
            <a:cxnSpLocks noChangeShapeType="1"/>
          </p:cNvCxnSpPr>
          <p:nvPr>
            <p:custDataLst>
              <p:tags r:id="rId3"/>
            </p:custDataLst>
          </p:nvPr>
        </p:nvCxnSpPr>
        <p:spPr bwMode="auto">
          <a:xfrm>
            <a:off x="5352541" y="3617098"/>
            <a:ext cx="4608512" cy="0"/>
          </a:xfrm>
          <a:prstGeom prst="line">
            <a:avLst/>
          </a:prstGeom>
          <a:noFill/>
          <a:ln w="12700" cmpd="sng">
            <a:solidFill>
              <a:schemeClr val="bg1">
                <a:lumMod val="85000"/>
              </a:schemeClr>
            </a:solidFill>
            <a:round/>
            <a:headEnd type="oval" w="med" len="med"/>
            <a:tailEnd type="oval" w="med" len="med"/>
          </a:ln>
          <a:extLst>
            <a:ext uri="{909E8E84-426E-40DD-AFC4-6F175D3DCCD1}">
              <a14:hiddenFill xmlns:a14="http://schemas.microsoft.com/office/drawing/2010/main" xmlns="">
                <a:noFill/>
              </a14:hiddenFill>
            </a:ext>
          </a:extLst>
        </p:spPr>
      </p:cxnSp>
      <p:sp>
        <p:nvSpPr>
          <p:cNvPr id="10246" name="文本框 11"/>
          <p:cNvSpPr txBox="1">
            <a:spLocks noChangeArrowheads="1"/>
          </p:cNvSpPr>
          <p:nvPr>
            <p:custDataLst>
              <p:tags r:id="rId4"/>
            </p:custDataLst>
          </p:nvPr>
        </p:nvSpPr>
        <p:spPr bwMode="auto">
          <a:xfrm>
            <a:off x="1716506" y="3070226"/>
            <a:ext cx="3457392" cy="646331"/>
          </a:xfrm>
          <a:prstGeom prst="rect">
            <a:avLst/>
          </a:prstGeom>
          <a:solidFill>
            <a:schemeClr val="bg1"/>
          </a:solidFill>
          <a:ln>
            <a:noFill/>
          </a:ln>
        </p:spPr>
        <p:txBody>
          <a:bodyPr wrap="square" lIns="0" rIns="0">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eaLnBrk="1" hangingPunct="1">
              <a:spcBef>
                <a:spcPct val="0"/>
              </a:spcBef>
              <a:buClrTx/>
              <a:buSzTx/>
              <a:buFont typeface="Wingdings" panose="05000000000000000000" pitchFamily="2" charset="2"/>
              <a:buNone/>
            </a:pPr>
            <a:r>
              <a:rPr lang="en-US" sz="3600" b="1" dirty="0">
                <a:solidFill>
                  <a:schemeClr val="accent1"/>
                </a:solidFill>
                <a:latin typeface="+mn-lt"/>
                <a:ea typeface="+mn-ea"/>
              </a:rPr>
              <a:t>    PART FOUR</a:t>
            </a:r>
            <a:endParaRPr lang="zh-CN" altLang="en-US" sz="3600" b="1" dirty="0">
              <a:solidFill>
                <a:schemeClr val="accent1"/>
              </a:solidFill>
              <a:latin typeface="+mn-lt"/>
              <a:ea typeface="+mn-ea"/>
            </a:endParaRPr>
          </a:p>
        </p:txBody>
      </p:sp>
      <p:sp>
        <p:nvSpPr>
          <p:cNvPr id="4" name="标题 3"/>
          <p:cNvSpPr>
            <a:spLocks noGrp="1"/>
          </p:cNvSpPr>
          <p:nvPr>
            <p:ph type="title"/>
            <p:custDataLst>
              <p:tags r:id="rId5"/>
            </p:custDataLst>
          </p:nvPr>
        </p:nvSpPr>
        <p:spPr>
          <a:xfrm>
            <a:off x="5489282" y="2734825"/>
            <a:ext cx="6793523" cy="777840"/>
          </a:xfrm>
        </p:spPr>
        <p:txBody>
          <a:bodyPr>
            <a:normAutofit/>
          </a:bodyPr>
          <a:lstStyle/>
          <a:p>
            <a:pPr algn="l"/>
            <a:r>
              <a:rPr lang="zh-CN" altLang="en-US" sz="3200" dirty="0"/>
              <a:t>相关文件与高校制度</a:t>
            </a:r>
          </a:p>
        </p:txBody>
      </p:sp>
    </p:spTree>
    <p:custDataLst>
      <p:tags r:id="rId1"/>
    </p:custData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47395" y="1248410"/>
            <a:ext cx="10749280" cy="1371600"/>
          </a:xfrm>
          <a:prstGeom prst="rect">
            <a:avLst/>
          </a:prstGeom>
          <a:noFill/>
        </p:spPr>
        <p:txBody>
          <a:bodyPr wrap="square" rtlCol="0">
            <a:spAutoFit/>
          </a:bodyPr>
          <a:lstStyle/>
          <a:p>
            <a:pPr indent="0" algn="l" fontAlgn="auto">
              <a:lnSpc>
                <a:spcPct val="150000"/>
              </a:lnSpc>
              <a:buFont typeface="Wingdings" panose="05000000000000000000" charset="0"/>
              <a:buNone/>
            </a:pPr>
            <a:r>
              <a:rPr lang="en-US" altLang="zh-CN" sz="2800" dirty="0">
                <a:latin typeface="微软雅黑" panose="020B0503020204020204" charset="-122"/>
                <a:ea typeface="微软雅黑" panose="020B0503020204020204" charset="-122"/>
              </a:rPr>
              <a:t>1.2011</a:t>
            </a:r>
            <a:r>
              <a:rPr lang="zh-CN" altLang="en-US" sz="2800" dirty="0">
                <a:latin typeface="微软雅黑" panose="020B0503020204020204" charset="-122"/>
                <a:ea typeface="微软雅黑" panose="020B0503020204020204" charset="-122"/>
              </a:rPr>
              <a:t>年教育部颁布</a:t>
            </a:r>
          </a:p>
          <a:p>
            <a:pPr indent="0" algn="ctr" fontAlgn="auto">
              <a:lnSpc>
                <a:spcPct val="150000"/>
              </a:lnSpc>
              <a:buFont typeface="Wingdings" panose="05000000000000000000" charset="0"/>
              <a:buNone/>
            </a:pPr>
            <a:r>
              <a:rPr lang="zh-CN" altLang="en-US" sz="2800" dirty="0">
                <a:solidFill>
                  <a:srgbClr val="C00000"/>
                </a:solidFill>
                <a:latin typeface="微软雅黑" panose="020B0503020204020204" charset="-122"/>
                <a:ea typeface="微软雅黑" panose="020B0503020204020204" charset="-122"/>
              </a:rPr>
              <a:t>《教育部关于切实加强和改进高等学校学风建设的实施意见》</a:t>
            </a:r>
          </a:p>
        </p:txBody>
      </p:sp>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（一）相关文件</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
        <p:nvSpPr>
          <p:cNvPr id="2" name="文本框 1"/>
          <p:cNvSpPr txBox="1"/>
          <p:nvPr/>
        </p:nvSpPr>
        <p:spPr>
          <a:xfrm>
            <a:off x="747395" y="2702560"/>
            <a:ext cx="10898505" cy="4358640"/>
          </a:xfrm>
          <a:prstGeom prst="rect">
            <a:avLst/>
          </a:prstGeom>
          <a:noFill/>
        </p:spPr>
        <p:txBody>
          <a:bodyPr wrap="square" rtlCol="0">
            <a:spAutoFit/>
          </a:bodyPr>
          <a:lstStyle/>
          <a:p>
            <a:pPr marL="285750" indent="-285750" fontAlgn="auto">
              <a:lnSpc>
                <a:spcPct val="150000"/>
              </a:lnSpc>
              <a:buFont typeface="Wingdings" panose="05000000000000000000" charset="0"/>
              <a:buChar char="l"/>
            </a:pPr>
            <a:r>
              <a:rPr lang="zh-CN" altLang="en-US" sz="2400">
                <a:solidFill>
                  <a:schemeClr val="accent5">
                    <a:lumMod val="50000"/>
                  </a:schemeClr>
                </a:solidFill>
                <a:latin typeface="微软雅黑" panose="020B0503020204020204" charset="-122"/>
                <a:ea typeface="微软雅黑" panose="020B0503020204020204" charset="-122"/>
              </a:rPr>
              <a:t>充分认识高校学风建设的重要性和紧迫性</a:t>
            </a:r>
          </a:p>
          <a:p>
            <a:pPr marL="342900" indent="-342900" fontAlgn="auto">
              <a:lnSpc>
                <a:spcPct val="150000"/>
              </a:lnSpc>
              <a:buFont typeface="Wingdings" panose="05000000000000000000" charset="0"/>
              <a:buChar char="Ø"/>
            </a:pPr>
            <a:r>
              <a:rPr lang="zh-CN" altLang="en-US" sz="2400">
                <a:latin typeface="微软雅黑" panose="020B0503020204020204" charset="-122"/>
                <a:ea typeface="微软雅黑" panose="020B0503020204020204" charset="-122"/>
              </a:rPr>
              <a:t>科研不端行为时有发生，严重破坏了教书育人的学术风气，切实加强和改进高校学风建设工作已经刻不容缓。</a:t>
            </a:r>
          </a:p>
          <a:p>
            <a:pPr marL="285750" indent="-285750" fontAlgn="auto">
              <a:lnSpc>
                <a:spcPct val="150000"/>
              </a:lnSpc>
              <a:buFont typeface="Wingdings" panose="05000000000000000000" charset="0"/>
              <a:buChar char="l"/>
            </a:pPr>
            <a:r>
              <a:rPr lang="zh-CN" altLang="en-US" sz="2400">
                <a:solidFill>
                  <a:schemeClr val="accent5">
                    <a:lumMod val="50000"/>
                  </a:schemeClr>
                </a:solidFill>
                <a:latin typeface="微软雅黑" panose="020B0503020204020204" charset="-122"/>
                <a:ea typeface="微软雅黑" panose="020B0503020204020204" charset="-122"/>
              </a:rPr>
              <a:t>坚持标本兼治综合治理的原则</a:t>
            </a:r>
          </a:p>
          <a:p>
            <a:pPr marL="457200" indent="-457200" fontAlgn="auto">
              <a:lnSpc>
                <a:spcPct val="150000"/>
              </a:lnSpc>
              <a:buFont typeface="Wingdings" panose="05000000000000000000" charset="0"/>
              <a:buChar char="Ø"/>
            </a:pPr>
            <a:r>
              <a:rPr lang="zh-CN" altLang="en-US" sz="2400">
                <a:latin typeface="微软雅黑" panose="020B0503020204020204" charset="-122"/>
                <a:ea typeface="微软雅黑" panose="020B0503020204020204" charset="-122"/>
              </a:rPr>
              <a:t>坚持教育和治理相结合，坚持教育引导、制度规范、监督约束、查处警示，建立并完善弘扬优良学风的长效机制。</a:t>
            </a:r>
          </a:p>
          <a:p>
            <a:pPr indent="0" fontAlgn="auto">
              <a:lnSpc>
                <a:spcPct val="150000"/>
              </a:lnSpc>
              <a:buFont typeface="Wingdings" panose="05000000000000000000" charset="0"/>
              <a:buNone/>
            </a:pPr>
            <a:endParaRPr lang="zh-CN" altLang="en-US" sz="2400">
              <a:latin typeface="微软雅黑" panose="020B0503020204020204" charset="-122"/>
              <a:ea typeface="微软雅黑" panose="020B0503020204020204" charset="-122"/>
            </a:endParaRPr>
          </a:p>
          <a:p>
            <a:pPr marL="285750" indent="-285750">
              <a:buFont typeface="Wingdings" panose="05000000000000000000" charset="0"/>
              <a:buChar char="l"/>
            </a:pPr>
            <a:endParaRPr lang="zh-CN" altLang="en-US" sz="2800">
              <a:latin typeface="微软雅黑" panose="020B0503020204020204" charset="-122"/>
              <a:ea typeface="微软雅黑" panose="020B0503020204020204"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5"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6" grpId="0"/>
      <p:bldP spid="42" grpId="1"/>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47395" y="1358900"/>
            <a:ext cx="11507470" cy="4480560"/>
          </a:xfrm>
          <a:prstGeom prst="rect">
            <a:avLst/>
          </a:prstGeom>
          <a:noFill/>
        </p:spPr>
        <p:txBody>
          <a:bodyPr wrap="square" rtlCol="0">
            <a:spAutoFit/>
          </a:bodyPr>
          <a:lstStyle/>
          <a:p>
            <a:pPr marL="457200" indent="-457200" algn="l" fontAlgn="auto">
              <a:lnSpc>
                <a:spcPct val="150000"/>
              </a:lnSpc>
              <a:buFont typeface="Wingdings" panose="05000000000000000000" charset="0"/>
              <a:buChar char="l"/>
            </a:pPr>
            <a:r>
              <a:rPr lang="zh-CN" altLang="en-US" sz="2400" dirty="0">
                <a:solidFill>
                  <a:schemeClr val="accent5">
                    <a:lumMod val="50000"/>
                  </a:schemeClr>
                </a:solidFill>
                <a:latin typeface="微软雅黑" panose="020B0503020204020204" charset="-122"/>
                <a:ea typeface="微软雅黑" panose="020B0503020204020204" charset="-122"/>
              </a:rPr>
              <a:t>构建学风建设工作体系</a:t>
            </a:r>
          </a:p>
          <a:p>
            <a:pPr marL="342900" indent="-342900" algn="l"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高校应建立相应的工作机构与机制，负责本校学风建设工作和学术不端行为查处。</a:t>
            </a:r>
          </a:p>
          <a:p>
            <a:pPr marL="342900" indent="-342900" algn="l" fontAlgn="auto">
              <a:lnSpc>
                <a:spcPct val="150000"/>
              </a:lnSpc>
              <a:buFont typeface="Wingdings" panose="05000000000000000000" charset="0"/>
              <a:buChar char="l"/>
            </a:pPr>
            <a:r>
              <a:rPr lang="zh-CN" altLang="en-US" sz="2400" dirty="0">
                <a:solidFill>
                  <a:schemeClr val="accent5">
                    <a:lumMod val="50000"/>
                  </a:schemeClr>
                </a:solidFill>
                <a:latin typeface="微软雅黑" panose="020B0503020204020204" charset="-122"/>
                <a:ea typeface="微软雅黑" panose="020B0503020204020204" charset="-122"/>
              </a:rPr>
              <a:t>强化高校的主体责任</a:t>
            </a:r>
          </a:p>
          <a:p>
            <a:pPr marL="342900" indent="-342900" algn="l"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实现学风建设机构、学术规范制度和不端行为查处机制三落实、三公开。</a:t>
            </a:r>
          </a:p>
          <a:p>
            <a:pPr marL="342900" indent="-342900" algn="l" fontAlgn="auto">
              <a:lnSpc>
                <a:spcPct val="150000"/>
              </a:lnSpc>
              <a:buFont typeface="Wingdings" panose="05000000000000000000" charset="0"/>
              <a:buChar char="l"/>
            </a:pPr>
            <a:r>
              <a:rPr lang="zh-CN" altLang="en-US" sz="2400" dirty="0">
                <a:solidFill>
                  <a:schemeClr val="accent5">
                    <a:lumMod val="50000"/>
                  </a:schemeClr>
                </a:solidFill>
                <a:latin typeface="微软雅黑" panose="020B0503020204020204" charset="-122"/>
                <a:ea typeface="微软雅黑" panose="020B0503020204020204" charset="-122"/>
              </a:rPr>
              <a:t>建立学术规范教育制度</a:t>
            </a:r>
          </a:p>
          <a:p>
            <a:pPr marL="342900" indent="-342900" algn="l"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为本专科生开设科学伦理讲座，在研究生中进行学术规范宣讲教育。</a:t>
            </a:r>
          </a:p>
          <a:p>
            <a:pPr marL="342900" indent="-342900" algn="l" fontAlgn="auto">
              <a:lnSpc>
                <a:spcPct val="150000"/>
              </a:lnSpc>
              <a:buFont typeface="Wingdings" panose="05000000000000000000" charset="0"/>
              <a:buChar char="l"/>
            </a:pPr>
            <a:r>
              <a:rPr lang="zh-CN" altLang="en-US" sz="2400" dirty="0">
                <a:solidFill>
                  <a:schemeClr val="accent5">
                    <a:lumMod val="50000"/>
                  </a:schemeClr>
                </a:solidFill>
                <a:latin typeface="微软雅黑" panose="020B0503020204020204" charset="-122"/>
                <a:ea typeface="微软雅黑" panose="020B0503020204020204" charset="-122"/>
              </a:rPr>
              <a:t>加强教师的科研诚信教育</a:t>
            </a:r>
          </a:p>
          <a:p>
            <a:pPr marL="342900" indent="-342900" algn="l"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在教师年度考核中增加科研诚信的内容，建立科研诚信档案。</a:t>
            </a:r>
          </a:p>
        </p:txBody>
      </p:sp>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（一）相关文件</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47395" y="1132205"/>
            <a:ext cx="11100435" cy="5029200"/>
          </a:xfrm>
          <a:prstGeom prst="rect">
            <a:avLst/>
          </a:prstGeom>
          <a:noFill/>
        </p:spPr>
        <p:txBody>
          <a:bodyPr wrap="square" rtlCol="0">
            <a:spAutoFit/>
          </a:bodyPr>
          <a:lstStyle/>
          <a:p>
            <a:pPr marL="457200" indent="-457200" algn="l" fontAlgn="auto">
              <a:lnSpc>
                <a:spcPct val="150000"/>
              </a:lnSpc>
              <a:buFont typeface="Wingdings" panose="05000000000000000000" charset="0"/>
              <a:buChar char="l"/>
            </a:pPr>
            <a:r>
              <a:rPr lang="zh-CN" altLang="en-US" sz="2400">
                <a:solidFill>
                  <a:schemeClr val="accent5">
                    <a:lumMod val="50000"/>
                  </a:schemeClr>
                </a:solidFill>
                <a:latin typeface="微软雅黑" panose="020B0503020204020204" charset="-122"/>
                <a:ea typeface="微软雅黑" panose="020B0503020204020204" charset="-122"/>
                <a:sym typeface="+mn-ea"/>
              </a:rPr>
              <a:t>切实改进评价考核导向</a:t>
            </a:r>
          </a:p>
          <a:p>
            <a:pPr marL="342900" indent="-342900" algn="l" fontAlgn="auto">
              <a:lnSpc>
                <a:spcPct val="150000"/>
              </a:lnSpc>
              <a:buFont typeface="Wingdings" panose="05000000000000000000" charset="0"/>
              <a:buChar char="Ø"/>
            </a:pPr>
            <a:r>
              <a:rPr lang="zh-CN" altLang="en-US" sz="2400">
                <a:latin typeface="微软雅黑" panose="020B0503020204020204" charset="-122"/>
                <a:ea typeface="微软雅黑" panose="020B0503020204020204" charset="-122"/>
                <a:sym typeface="+mn-ea"/>
              </a:rPr>
              <a:t>教育部门在考核评估中，要防止片面量化的倾向，加大质量和贡献指标的权重。防止片面将学术成果、学术奖励和物质报酬、职务晋升挂钩的倾向。</a:t>
            </a:r>
            <a:endParaRPr lang="zh-CN" altLang="en-US" sz="2400">
              <a:latin typeface="微软雅黑" panose="020B0503020204020204" charset="-122"/>
              <a:ea typeface="微软雅黑" panose="020B0503020204020204" charset="-122"/>
            </a:endParaRPr>
          </a:p>
          <a:p>
            <a:pPr marL="342900" indent="-342900" algn="l" fontAlgn="auto">
              <a:lnSpc>
                <a:spcPct val="150000"/>
              </a:lnSpc>
              <a:buFont typeface="Wingdings" panose="05000000000000000000" charset="0"/>
              <a:buChar char="l"/>
            </a:pPr>
            <a:r>
              <a:rPr lang="zh-CN" altLang="en-US" sz="2400">
                <a:solidFill>
                  <a:schemeClr val="accent5">
                    <a:lumMod val="50000"/>
                  </a:schemeClr>
                </a:solidFill>
                <a:latin typeface="微软雅黑" panose="020B0503020204020204" charset="-122"/>
                <a:ea typeface="微软雅黑" panose="020B0503020204020204" charset="-122"/>
                <a:sym typeface="+mn-ea"/>
              </a:rPr>
              <a:t>发挥专家咨询委员会和学术委员会的作用</a:t>
            </a:r>
          </a:p>
          <a:p>
            <a:pPr marL="342900" indent="-342900" algn="l" fontAlgn="auto">
              <a:lnSpc>
                <a:spcPct val="150000"/>
              </a:lnSpc>
              <a:buFont typeface="Wingdings" panose="05000000000000000000" charset="0"/>
              <a:buChar char="Ø"/>
            </a:pPr>
            <a:r>
              <a:rPr lang="zh-CN" altLang="en-US" sz="2400">
                <a:latin typeface="微软雅黑" panose="020B0503020204020204" charset="-122"/>
                <a:ea typeface="微软雅黑" panose="020B0503020204020204" charset="-122"/>
                <a:sym typeface="+mn-ea"/>
              </a:rPr>
              <a:t>学术委员会应积极承担学术规范教育和科研诚信宣传，负责本校学术不端行为调查取证。</a:t>
            </a:r>
            <a:endParaRPr lang="zh-CN" altLang="en-US" sz="2400">
              <a:latin typeface="微软雅黑" panose="020B0503020204020204" charset="-122"/>
              <a:ea typeface="微软雅黑" panose="020B0503020204020204" charset="-122"/>
            </a:endParaRPr>
          </a:p>
          <a:p>
            <a:pPr marL="342900" indent="-342900" algn="l" fontAlgn="auto">
              <a:lnSpc>
                <a:spcPct val="150000"/>
              </a:lnSpc>
              <a:buFont typeface="Wingdings" panose="05000000000000000000" charset="0"/>
              <a:buChar char="l"/>
            </a:pPr>
            <a:r>
              <a:rPr lang="zh-CN" altLang="en-US" sz="2400">
                <a:solidFill>
                  <a:schemeClr val="accent5">
                    <a:lumMod val="50000"/>
                  </a:schemeClr>
                </a:solidFill>
                <a:latin typeface="微软雅黑" panose="020B0503020204020204" charset="-122"/>
                <a:ea typeface="微软雅黑" panose="020B0503020204020204" charset="-122"/>
                <a:sym typeface="+mn-ea"/>
              </a:rPr>
              <a:t>加强科学研究的过程管理</a:t>
            </a:r>
          </a:p>
          <a:p>
            <a:pPr marL="342900" indent="-342900" algn="l" fontAlgn="auto">
              <a:lnSpc>
                <a:spcPct val="150000"/>
              </a:lnSpc>
              <a:buFont typeface="Wingdings" panose="05000000000000000000" charset="0"/>
              <a:buChar char="Ø"/>
            </a:pPr>
            <a:r>
              <a:rPr lang="zh-CN" altLang="en-US" sz="2400">
                <a:latin typeface="微软雅黑" panose="020B0503020204020204" charset="-122"/>
                <a:ea typeface="微软雅黑" panose="020B0503020204020204" charset="-122"/>
                <a:sym typeface="+mn-ea"/>
              </a:rPr>
              <a:t>完善科研项目评审、学术成果鉴定程序，强化申报信息公开、异议材料复核、网上公示和接受投诉等制度。</a:t>
            </a:r>
            <a:endParaRPr lang="zh-CN" altLang="en-US" sz="2400">
              <a:latin typeface="微软雅黑" panose="020B0503020204020204" charset="-122"/>
              <a:ea typeface="微软雅黑" panose="020B0503020204020204" charset="-122"/>
            </a:endParaRPr>
          </a:p>
        </p:txBody>
      </p:sp>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（一）相关文件</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9460" y="1245235"/>
            <a:ext cx="11100435" cy="4480560"/>
          </a:xfrm>
          <a:prstGeom prst="rect">
            <a:avLst/>
          </a:prstGeom>
          <a:noFill/>
        </p:spPr>
        <p:txBody>
          <a:bodyPr wrap="square" rtlCol="0">
            <a:spAutoFit/>
          </a:bodyPr>
          <a:lstStyle/>
          <a:p>
            <a:pPr marL="457200" indent="-457200" algn="l" fontAlgn="auto">
              <a:lnSpc>
                <a:spcPct val="150000"/>
              </a:lnSpc>
              <a:buFont typeface="Wingdings" panose="05000000000000000000" charset="0"/>
              <a:buChar char="l"/>
            </a:pPr>
            <a:r>
              <a:rPr lang="zh-CN" altLang="en-US" sz="2400">
                <a:solidFill>
                  <a:schemeClr val="accent5">
                    <a:lumMod val="50000"/>
                  </a:schemeClr>
                </a:solidFill>
                <a:latin typeface="微软雅黑" panose="020B0503020204020204" charset="-122"/>
                <a:ea typeface="微软雅黑" panose="020B0503020204020204" charset="-122"/>
                <a:sym typeface="+mn-ea"/>
              </a:rPr>
              <a:t>强化全方位监督和约束</a:t>
            </a:r>
          </a:p>
          <a:p>
            <a:pPr marL="342900" indent="-342900" algn="l" fontAlgn="auto">
              <a:lnSpc>
                <a:spcPct val="150000"/>
              </a:lnSpc>
              <a:buFont typeface="Wingdings" panose="05000000000000000000" charset="0"/>
              <a:buChar char="Ø"/>
            </a:pPr>
            <a:r>
              <a:rPr lang="zh-CN" altLang="en-US" sz="2400">
                <a:latin typeface="微软雅黑" panose="020B0503020204020204" charset="-122"/>
                <a:ea typeface="微软雅黑" panose="020B0503020204020204" charset="-122"/>
                <a:sym typeface="+mn-ea"/>
              </a:rPr>
              <a:t>强化行政监督，各地、各部门要切实履行行政监督职责，指导所属高校开展学风教育，完善学术规范，每年进行学风建设工作检查。</a:t>
            </a:r>
            <a:endParaRPr lang="zh-CN" altLang="en-US" sz="2400">
              <a:latin typeface="微软雅黑" panose="020B0503020204020204" charset="-122"/>
              <a:ea typeface="微软雅黑" panose="020B0503020204020204" charset="-122"/>
            </a:endParaRPr>
          </a:p>
          <a:p>
            <a:pPr marL="342900" indent="-342900" algn="l" fontAlgn="auto">
              <a:lnSpc>
                <a:spcPct val="150000"/>
              </a:lnSpc>
              <a:buFont typeface="Wingdings" panose="05000000000000000000" charset="0"/>
              <a:buChar char="l"/>
            </a:pPr>
            <a:r>
              <a:rPr lang="zh-CN" altLang="en-US" sz="2400">
                <a:solidFill>
                  <a:schemeClr val="accent5">
                    <a:lumMod val="50000"/>
                  </a:schemeClr>
                </a:solidFill>
                <a:latin typeface="微软雅黑" panose="020B0503020204020204" charset="-122"/>
                <a:ea typeface="微软雅黑" panose="020B0503020204020204" charset="-122"/>
                <a:sym typeface="+mn-ea"/>
              </a:rPr>
              <a:t>规范学术不端行为调查程序</a:t>
            </a:r>
          </a:p>
          <a:p>
            <a:pPr marL="342900" indent="-342900" algn="l" fontAlgn="auto">
              <a:lnSpc>
                <a:spcPct val="150000"/>
              </a:lnSpc>
              <a:buFont typeface="Wingdings" panose="05000000000000000000" charset="0"/>
              <a:buChar char="l"/>
            </a:pPr>
            <a:r>
              <a:rPr lang="zh-CN" altLang="en-US" sz="2400">
                <a:solidFill>
                  <a:schemeClr val="accent5">
                    <a:lumMod val="50000"/>
                  </a:schemeClr>
                </a:solidFill>
                <a:latin typeface="微软雅黑" panose="020B0503020204020204" charset="-122"/>
                <a:ea typeface="微软雅黑" panose="020B0503020204020204" charset="-122"/>
                <a:sym typeface="+mn-ea"/>
              </a:rPr>
              <a:t>严肃处理学术不端行为</a:t>
            </a:r>
          </a:p>
          <a:p>
            <a:pPr marL="342900" indent="-342900" algn="l" fontAlgn="auto">
              <a:lnSpc>
                <a:spcPct val="150000"/>
              </a:lnSpc>
              <a:buFont typeface="Wingdings" panose="05000000000000000000" charset="0"/>
              <a:buChar char="l"/>
            </a:pPr>
            <a:r>
              <a:rPr lang="zh-CN" altLang="en-US" sz="2400">
                <a:solidFill>
                  <a:schemeClr val="accent5">
                    <a:lumMod val="50000"/>
                  </a:schemeClr>
                </a:solidFill>
                <a:latin typeface="微软雅黑" panose="020B0503020204020204" charset="-122"/>
                <a:ea typeface="微软雅黑" panose="020B0503020204020204" charset="-122"/>
                <a:sym typeface="+mn-ea"/>
              </a:rPr>
              <a:t>建立定期检查制度</a:t>
            </a:r>
          </a:p>
          <a:p>
            <a:pPr marL="342900" indent="-342900" algn="l" fontAlgn="auto">
              <a:lnSpc>
                <a:spcPct val="150000"/>
              </a:lnSpc>
              <a:buFont typeface="Wingdings" panose="05000000000000000000" charset="0"/>
              <a:buChar char="Ø"/>
            </a:pPr>
            <a:r>
              <a:rPr lang="zh-CN" altLang="en-US" sz="2400">
                <a:latin typeface="微软雅黑" panose="020B0503020204020204" charset="-122"/>
                <a:ea typeface="微软雅黑" panose="020B0503020204020204" charset="-122"/>
                <a:sym typeface="+mn-ea"/>
              </a:rPr>
              <a:t>高校要在本单位网站上开辟学风建设专栏，公布学风建设年度报告，处理结果必须保留3个月以上。</a:t>
            </a:r>
            <a:endParaRPr lang="zh-CN" altLang="en-US" sz="2400">
              <a:latin typeface="微软雅黑" panose="020B0503020204020204" charset="-122"/>
              <a:ea typeface="微软雅黑" panose="020B0503020204020204" charset="-122"/>
            </a:endParaRPr>
          </a:p>
        </p:txBody>
      </p:sp>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（一）相关文件</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
        <p:nvSpPr>
          <p:cNvPr id="3" name="右大括号 2"/>
          <p:cNvSpPr/>
          <p:nvPr/>
        </p:nvSpPr>
        <p:spPr>
          <a:xfrm>
            <a:off x="4963160" y="3143885"/>
            <a:ext cx="386080" cy="883285"/>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5473700" y="3376930"/>
            <a:ext cx="5237480" cy="417830"/>
          </a:xfrm>
          <a:prstGeom prst="rect">
            <a:avLst/>
          </a:prstGeom>
          <a:noFill/>
        </p:spPr>
        <p:txBody>
          <a:bodyPr wrap="square" rtlCol="0">
            <a:spAutoFit/>
          </a:bodyPr>
          <a:lstStyle/>
          <a:p>
            <a:r>
              <a:rPr lang="zh-CN" altLang="en-US" sz="2000" b="1">
                <a:latin typeface="微软雅黑" panose="020B0503020204020204" charset="-122"/>
                <a:ea typeface="微软雅黑" panose="020B0503020204020204" charset="-122"/>
              </a:rPr>
              <a:t>见</a:t>
            </a:r>
            <a:r>
              <a:rPr lang="zh-CN" altLang="en-US" sz="2000" b="1">
                <a:solidFill>
                  <a:srgbClr val="C00000"/>
                </a:solidFill>
                <a:latin typeface="微软雅黑" panose="020B0503020204020204" charset="-122"/>
                <a:ea typeface="微软雅黑" panose="020B0503020204020204" charset="-122"/>
              </a:rPr>
              <a:t>《高等学校预防与处理学术不端行为办法》</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3" grpId="0" bldLvl="0" animBg="1"/>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47395" y="1358900"/>
            <a:ext cx="10911205" cy="1188720"/>
          </a:xfrm>
          <a:prstGeom prst="rect">
            <a:avLst/>
          </a:prstGeom>
          <a:noFill/>
        </p:spPr>
        <p:txBody>
          <a:bodyPr wrap="square" rtlCol="0">
            <a:spAutoFit/>
          </a:bodyPr>
          <a:lstStyle/>
          <a:p>
            <a:pPr indent="0" algn="ctr" fontAlgn="auto">
              <a:lnSpc>
                <a:spcPct val="150000"/>
              </a:lnSpc>
              <a:buFont typeface="Wingdings" panose="05000000000000000000" charset="0"/>
              <a:buNone/>
            </a:pPr>
            <a:r>
              <a:rPr lang="en-US" altLang="zh-CN" sz="2400" dirty="0">
                <a:latin typeface="微软雅黑" panose="020B0503020204020204" charset="-122"/>
                <a:ea typeface="微软雅黑" panose="020B0503020204020204" charset="-122"/>
              </a:rPr>
              <a:t>2.2015</a:t>
            </a:r>
            <a:r>
              <a:rPr lang="zh-CN" altLang="en-US" sz="2400" dirty="0">
                <a:latin typeface="微软雅黑" panose="020B0503020204020204" charset="-122"/>
                <a:ea typeface="微软雅黑" panose="020B0503020204020204" charset="-122"/>
              </a:rPr>
              <a:t>年中国科协 教育部 科技部 卫生计生委 中科院 工程院 自然科学基金会</a:t>
            </a:r>
          </a:p>
          <a:p>
            <a:pPr indent="0" fontAlgn="auto">
              <a:lnSpc>
                <a:spcPct val="150000"/>
              </a:lnSpc>
              <a:buFont typeface="Wingdings" panose="05000000000000000000" charset="0"/>
              <a:buNone/>
            </a:pPr>
            <a:r>
              <a:rPr lang="zh-CN" altLang="en-US" sz="2400" dirty="0">
                <a:latin typeface="微软雅黑" panose="020B0503020204020204" charset="-122"/>
                <a:ea typeface="微软雅黑" panose="020B0503020204020204" charset="-122"/>
              </a:rPr>
              <a:t>发布</a:t>
            </a:r>
            <a:r>
              <a:rPr lang="zh-CN" altLang="en-US" sz="2400" dirty="0">
                <a:solidFill>
                  <a:srgbClr val="C00000"/>
                </a:solidFill>
                <a:latin typeface="微软雅黑" panose="020B0503020204020204" charset="-122"/>
                <a:ea typeface="微软雅黑" panose="020B0503020204020204" charset="-122"/>
              </a:rPr>
              <a:t>《发表学术论文“五不准”》</a:t>
            </a:r>
          </a:p>
        </p:txBody>
      </p:sp>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（一）相关文件</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
        <p:nvSpPr>
          <p:cNvPr id="3" name="文本框 2"/>
          <p:cNvSpPr txBox="1"/>
          <p:nvPr/>
        </p:nvSpPr>
        <p:spPr>
          <a:xfrm>
            <a:off x="835025" y="2951480"/>
            <a:ext cx="10251440" cy="2834640"/>
          </a:xfrm>
          <a:prstGeom prst="rect">
            <a:avLst/>
          </a:prstGeom>
          <a:noFill/>
        </p:spPr>
        <p:txBody>
          <a:bodyPr wrap="square" rtlCol="0">
            <a:spAutoFit/>
          </a:bodyPr>
          <a:lstStyle/>
          <a:p>
            <a:pPr marL="285750" indent="-285750" fontAlgn="auto">
              <a:lnSpc>
                <a:spcPct val="150000"/>
              </a:lnSpc>
              <a:buFont typeface="Wingdings" panose="05000000000000000000" charset="0"/>
              <a:buChar char="l"/>
            </a:pPr>
            <a:r>
              <a:rPr lang="zh-CN" altLang="en-US" sz="2400" dirty="0"/>
              <a:t>不准由“第三方”</a:t>
            </a:r>
            <a:r>
              <a:rPr lang="zh-CN" altLang="en-US" sz="2400" dirty="0">
                <a:solidFill>
                  <a:schemeClr val="accent5">
                    <a:lumMod val="50000"/>
                  </a:schemeClr>
                </a:solidFill>
              </a:rPr>
              <a:t>代写论文</a:t>
            </a:r>
          </a:p>
          <a:p>
            <a:pPr marL="285750" indent="-285750" fontAlgn="auto">
              <a:lnSpc>
                <a:spcPct val="150000"/>
              </a:lnSpc>
              <a:buFont typeface="Wingdings" panose="05000000000000000000" charset="0"/>
              <a:buChar char="l"/>
            </a:pPr>
            <a:r>
              <a:rPr lang="zh-CN" altLang="en-US" sz="2400" dirty="0"/>
              <a:t>不准由“第三方”</a:t>
            </a:r>
            <a:r>
              <a:rPr lang="zh-CN" altLang="en-US" sz="2400" dirty="0">
                <a:solidFill>
                  <a:schemeClr val="accent5">
                    <a:lumMod val="50000"/>
                  </a:schemeClr>
                </a:solidFill>
              </a:rPr>
              <a:t>代投论文</a:t>
            </a:r>
          </a:p>
          <a:p>
            <a:pPr marL="285750" indent="-285750" fontAlgn="auto">
              <a:lnSpc>
                <a:spcPct val="150000"/>
              </a:lnSpc>
              <a:buFont typeface="Wingdings" panose="05000000000000000000" charset="0"/>
              <a:buChar char="l"/>
            </a:pPr>
            <a:r>
              <a:rPr lang="zh-CN" altLang="en-US" sz="2400" dirty="0"/>
              <a:t>不准由“第三方”</a:t>
            </a:r>
            <a:r>
              <a:rPr lang="zh-CN" altLang="en-US" sz="2400" dirty="0">
                <a:solidFill>
                  <a:schemeClr val="accent5">
                    <a:lumMod val="50000"/>
                  </a:schemeClr>
                </a:solidFill>
              </a:rPr>
              <a:t>对论文内容进行修改</a:t>
            </a:r>
          </a:p>
          <a:p>
            <a:pPr marL="285750" indent="-285750" fontAlgn="auto">
              <a:lnSpc>
                <a:spcPct val="150000"/>
              </a:lnSpc>
              <a:buFont typeface="Wingdings" panose="05000000000000000000" charset="0"/>
              <a:buChar char="l"/>
            </a:pPr>
            <a:r>
              <a:rPr lang="zh-CN" altLang="en-US" sz="2400" dirty="0"/>
              <a:t>不准</a:t>
            </a:r>
            <a:r>
              <a:rPr lang="zh-CN" altLang="en-US" sz="2400" dirty="0">
                <a:solidFill>
                  <a:schemeClr val="accent5">
                    <a:lumMod val="50000"/>
                  </a:schemeClr>
                </a:solidFill>
              </a:rPr>
              <a:t>提供虚假同行评审人信息</a:t>
            </a:r>
          </a:p>
          <a:p>
            <a:pPr marL="285750" indent="-285750" fontAlgn="auto">
              <a:lnSpc>
                <a:spcPct val="150000"/>
              </a:lnSpc>
              <a:buFont typeface="Wingdings" panose="05000000000000000000" charset="0"/>
              <a:buChar char="l"/>
            </a:pPr>
            <a:r>
              <a:rPr lang="zh-CN" altLang="en-US" sz="2400" dirty="0"/>
              <a:t>不准</a:t>
            </a:r>
            <a:r>
              <a:rPr lang="zh-CN" altLang="en-US" sz="2400" dirty="0">
                <a:solidFill>
                  <a:schemeClr val="accent5">
                    <a:lumMod val="50000"/>
                  </a:schemeClr>
                </a:solidFill>
              </a:rPr>
              <a:t>违反论文署名规范</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43915" y="1132205"/>
            <a:ext cx="10911205" cy="731520"/>
          </a:xfrm>
          <a:prstGeom prst="rect">
            <a:avLst/>
          </a:prstGeom>
          <a:noFill/>
        </p:spPr>
        <p:txBody>
          <a:bodyPr wrap="square" rtlCol="0">
            <a:spAutoFit/>
          </a:bodyPr>
          <a:lstStyle/>
          <a:p>
            <a:pPr indent="0" algn="ctr" fontAlgn="auto">
              <a:lnSpc>
                <a:spcPct val="150000"/>
              </a:lnSpc>
              <a:buFont typeface="Wingdings" panose="05000000000000000000" charset="0"/>
              <a:buNone/>
            </a:pPr>
            <a:r>
              <a:rPr lang="en-US" altLang="zh-CN" sz="2800" dirty="0">
                <a:latin typeface="微软雅黑" panose="020B0503020204020204" charset="-122"/>
                <a:ea typeface="微软雅黑" panose="020B0503020204020204" charset="-122"/>
              </a:rPr>
              <a:t>3.2016</a:t>
            </a:r>
            <a:r>
              <a:rPr lang="zh-CN" altLang="en-US" sz="2800" dirty="0">
                <a:latin typeface="微软雅黑" panose="020B0503020204020204" charset="-122"/>
                <a:ea typeface="微软雅黑" panose="020B0503020204020204" charset="-122"/>
              </a:rPr>
              <a:t>年教育部颁布</a:t>
            </a:r>
            <a:r>
              <a:rPr lang="zh-CN" altLang="en-US" sz="2800" dirty="0">
                <a:solidFill>
                  <a:srgbClr val="C00000"/>
                </a:solidFill>
                <a:latin typeface="微软雅黑" panose="020B0503020204020204" charset="-122"/>
                <a:ea typeface="微软雅黑" panose="020B0503020204020204" charset="-122"/>
              </a:rPr>
              <a:t>《高等学校预防与处理学术不端行为办法》</a:t>
            </a:r>
          </a:p>
        </p:txBody>
      </p:sp>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（一）相关文件</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
        <p:nvSpPr>
          <p:cNvPr id="2" name="文本框 1"/>
          <p:cNvSpPr txBox="1"/>
          <p:nvPr/>
        </p:nvSpPr>
        <p:spPr>
          <a:xfrm>
            <a:off x="1196636" y="1880235"/>
            <a:ext cx="10206470" cy="5120640"/>
          </a:xfrm>
          <a:prstGeom prst="rect">
            <a:avLst/>
          </a:prstGeom>
          <a:noFill/>
        </p:spPr>
        <p:txBody>
          <a:bodyPr wrap="square" rtlCol="0">
            <a:spAutoFit/>
          </a:bodyPr>
          <a:lstStyle/>
          <a:p>
            <a:pPr marL="285750" indent="-285750" fontAlgn="auto">
              <a:lnSpc>
                <a:spcPct val="150000"/>
              </a:lnSpc>
              <a:buFont typeface="Wingdings" panose="05000000000000000000" charset="0"/>
              <a:buChar char="l"/>
            </a:pPr>
            <a:r>
              <a:rPr lang="zh-CN" altLang="en-US" sz="2400" dirty="0">
                <a:latin typeface="微软雅黑" panose="020B0503020204020204" charset="-122"/>
                <a:ea typeface="微软雅黑" panose="020B0503020204020204" charset="-122"/>
              </a:rPr>
              <a:t>教育部首次以部门规章形式对高校预防和处理学术不端作出规定，共包括八章。</a:t>
            </a:r>
          </a:p>
          <a:p>
            <a:pPr marL="285750" indent="-285750" fontAlgn="auto">
              <a:lnSpc>
                <a:spcPct val="150000"/>
              </a:lnSpc>
              <a:buFont typeface="Wingdings" panose="05000000000000000000" charset="0"/>
              <a:buChar char="l"/>
            </a:pPr>
            <a:r>
              <a:rPr lang="zh-CN" altLang="en-US" sz="2400" dirty="0">
                <a:latin typeface="微软雅黑" panose="020B0503020204020204" charset="-122"/>
                <a:ea typeface="微软雅黑" panose="020B0503020204020204" charset="-122"/>
              </a:rPr>
              <a:t>第一章总则整体概述</a:t>
            </a:r>
          </a:p>
          <a:p>
            <a:pPr indent="0" fontAlgn="auto">
              <a:lnSpc>
                <a:spcPct val="150000"/>
              </a:lnSpc>
              <a:buFont typeface="Wingdings" panose="05000000000000000000" charset="0"/>
              <a:buNone/>
            </a:pPr>
            <a:endParaRPr lang="zh-CN" altLang="en-US" sz="400" dirty="0">
              <a:latin typeface="微软雅黑" panose="020B0503020204020204" charset="-122"/>
              <a:ea typeface="微软雅黑" panose="020B0503020204020204" charset="-122"/>
            </a:endParaRPr>
          </a:p>
          <a:p>
            <a:pPr marL="342900" indent="-342900" fontAlgn="auto">
              <a:lnSpc>
                <a:spcPct val="150000"/>
              </a:lnSpc>
              <a:buFont typeface="Wingdings" panose="05000000000000000000" charset="0"/>
              <a:buChar char="l"/>
            </a:pPr>
            <a:r>
              <a:rPr lang="zh-CN" altLang="en-US" sz="2400" dirty="0">
                <a:solidFill>
                  <a:schemeClr val="accent5">
                    <a:lumMod val="50000"/>
                  </a:schemeClr>
                </a:solidFill>
                <a:latin typeface="微软雅黑" panose="020B0503020204020204" charset="-122"/>
                <a:ea typeface="微软雅黑" panose="020B0503020204020204" charset="-122"/>
              </a:rPr>
              <a:t>学术不端行为的定义</a:t>
            </a:r>
          </a:p>
          <a:p>
            <a:pPr marL="342900" indent="-3429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高等学校及其教学科研人员、管理人员和学生，在科学研究及相关活动中发生的违反公认的学术准则、违背学术诚信的行为。</a:t>
            </a:r>
          </a:p>
          <a:p>
            <a:pPr marL="285750" indent="-285750" fontAlgn="auto">
              <a:lnSpc>
                <a:spcPct val="150000"/>
              </a:lnSpc>
              <a:buFont typeface="Wingdings" panose="05000000000000000000" charset="0"/>
              <a:buChar char="l"/>
            </a:pPr>
            <a:r>
              <a:rPr lang="zh-CN" altLang="en-US" sz="2400" dirty="0">
                <a:solidFill>
                  <a:schemeClr val="accent5">
                    <a:lumMod val="50000"/>
                  </a:schemeClr>
                </a:solidFill>
                <a:latin typeface="微软雅黑" panose="020B0503020204020204" charset="-122"/>
                <a:ea typeface="微软雅黑" panose="020B0503020204020204" charset="-122"/>
              </a:rPr>
              <a:t>高等学校预防与处理学术不端行为的原则</a:t>
            </a:r>
          </a:p>
          <a:p>
            <a:pPr marL="342900" indent="-3429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坚持预防为主、教育与惩戒相结合。</a:t>
            </a:r>
          </a:p>
          <a:p>
            <a:pPr indent="0" fontAlgn="auto">
              <a:lnSpc>
                <a:spcPct val="150000"/>
              </a:lnSpc>
              <a:buFont typeface="Wingdings" panose="05000000000000000000" charset="0"/>
              <a:buNone/>
            </a:pPr>
            <a:endParaRPr lang="zh-CN" altLang="en-US" sz="2400" dirty="0">
              <a:latin typeface="微软雅黑" panose="020B0503020204020204" charset="-122"/>
              <a:ea typeface="微软雅黑" panose="020B0503020204020204"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3747" y="1284937"/>
            <a:ext cx="6151488" cy="466344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000" dirty="0">
                <a:solidFill>
                  <a:srgbClr val="4B4D4F"/>
                </a:solidFill>
                <a:latin typeface="微软雅黑" panose="020B0503020204020204" charset="-122"/>
                <a:ea typeface="微软雅黑" panose="020B0503020204020204" charset="-122"/>
              </a:rPr>
              <a:t>2014</a:t>
            </a:r>
            <a:r>
              <a:rPr lang="zh-CN" altLang="en-US" sz="2000" dirty="0">
                <a:solidFill>
                  <a:srgbClr val="4B4D4F"/>
                </a:solidFill>
                <a:latin typeface="微软雅黑" panose="020B0503020204020204" charset="-122"/>
                <a:ea typeface="微软雅黑" panose="020B0503020204020204" charset="-122"/>
              </a:rPr>
              <a:t>年</a:t>
            </a:r>
            <a:r>
              <a:rPr lang="en-US" altLang="zh-CN" sz="2000" dirty="0">
                <a:solidFill>
                  <a:srgbClr val="4B4D4F"/>
                </a:solidFill>
                <a:latin typeface="微软雅黑" panose="020B0503020204020204" charset="-122"/>
                <a:ea typeface="微软雅黑" panose="020B0503020204020204" charset="-122"/>
              </a:rPr>
              <a:t>8</a:t>
            </a:r>
            <a:r>
              <a:rPr lang="zh-CN" altLang="en-US" sz="2000" dirty="0">
                <a:solidFill>
                  <a:srgbClr val="4B4D4F"/>
                </a:solidFill>
                <a:latin typeface="微软雅黑" panose="020B0503020204020204" charset="-122"/>
                <a:ea typeface="微软雅黑" panose="020B0503020204020204" charset="-122"/>
              </a:rPr>
              <a:t>月</a:t>
            </a:r>
            <a:r>
              <a:rPr lang="en-US" altLang="zh-CN" sz="2000" dirty="0">
                <a:solidFill>
                  <a:srgbClr val="4B4D4F"/>
                </a:solidFill>
                <a:latin typeface="微软雅黑" panose="020B0503020204020204" charset="-122"/>
                <a:ea typeface="微软雅黑" panose="020B0503020204020204" charset="-122"/>
              </a:rPr>
              <a:t>17</a:t>
            </a:r>
            <a:r>
              <a:rPr lang="zh-CN" altLang="en-US" sz="2000" dirty="0">
                <a:solidFill>
                  <a:srgbClr val="4B4D4F"/>
                </a:solidFill>
                <a:latin typeface="微软雅黑" panose="020B0503020204020204" charset="-122"/>
                <a:ea typeface="微软雅黑" panose="020B0503020204020204" charset="-122"/>
              </a:rPr>
              <a:t>日，</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国际新闻界</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刊登了一则</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关于于艳茹论文抄袭的公告</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。公告称，“本刊近期接到读者举报，称于艳茹的论文</a:t>
            </a:r>
            <a:r>
              <a:rPr lang="en-US" altLang="zh-CN" sz="2000" dirty="0">
                <a:solidFill>
                  <a:srgbClr val="4B4D4F"/>
                </a:solidFill>
                <a:latin typeface="微软雅黑" panose="020B0503020204020204" charset="-122"/>
                <a:ea typeface="微软雅黑" panose="020B0503020204020204" charset="-122"/>
              </a:rPr>
              <a:t>《1775</a:t>
            </a:r>
            <a:r>
              <a:rPr lang="zh-CN" altLang="en-US" sz="2000" dirty="0">
                <a:solidFill>
                  <a:srgbClr val="4B4D4F"/>
                </a:solidFill>
                <a:latin typeface="微软雅黑" panose="020B0503020204020204" charset="-122"/>
                <a:ea typeface="微软雅黑" panose="020B0503020204020204" charset="-122"/>
              </a:rPr>
              <a:t>年法国大众新闻业的‘投石党运动’</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涉嫌抄袭。”</a:t>
            </a:r>
            <a:endParaRPr lang="en-US" altLang="zh-CN" sz="2000" dirty="0">
              <a:solidFill>
                <a:srgbClr val="4B4D4F"/>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l"/>
            </a:pPr>
            <a:r>
              <a:rPr lang="zh-CN" altLang="en-US" sz="2000" dirty="0">
                <a:solidFill>
                  <a:srgbClr val="4B4D4F"/>
                </a:solidFill>
                <a:latin typeface="微软雅黑" panose="020B0503020204020204" charset="-122"/>
                <a:ea typeface="微软雅黑" panose="020B0503020204020204" charset="-122"/>
              </a:rPr>
              <a:t>该文发表于</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国际新闻界</a:t>
            </a:r>
            <a:r>
              <a:rPr lang="en-US" altLang="zh-CN" sz="2000" dirty="0">
                <a:solidFill>
                  <a:srgbClr val="4B4D4F"/>
                </a:solidFill>
                <a:latin typeface="微软雅黑" panose="020B0503020204020204" charset="-122"/>
                <a:ea typeface="微软雅黑" panose="020B0503020204020204" charset="-122"/>
              </a:rPr>
              <a:t>》2013</a:t>
            </a:r>
            <a:r>
              <a:rPr lang="zh-CN" altLang="en-US" sz="2000" dirty="0">
                <a:solidFill>
                  <a:srgbClr val="4B4D4F"/>
                </a:solidFill>
                <a:latin typeface="微软雅黑" panose="020B0503020204020204" charset="-122"/>
                <a:ea typeface="微软雅黑" panose="020B0503020204020204" charset="-122"/>
              </a:rPr>
              <a:t>年第</a:t>
            </a:r>
            <a:r>
              <a:rPr lang="en-US" altLang="zh-CN" sz="2000" dirty="0">
                <a:solidFill>
                  <a:srgbClr val="4B4D4F"/>
                </a:solidFill>
                <a:latin typeface="微软雅黑" panose="020B0503020204020204" charset="-122"/>
                <a:ea typeface="微软雅黑" panose="020B0503020204020204" charset="-122"/>
              </a:rPr>
              <a:t>7</a:t>
            </a:r>
            <a:r>
              <a:rPr lang="zh-CN" altLang="en-US" sz="2000" dirty="0">
                <a:solidFill>
                  <a:srgbClr val="4B4D4F"/>
                </a:solidFill>
                <a:latin typeface="微软雅黑" panose="020B0503020204020204" charset="-122"/>
                <a:ea typeface="微软雅黑" panose="020B0503020204020204" charset="-122"/>
              </a:rPr>
              <a:t>期，作者署名于艳茹，发表论文时为北京某大学历史学系博士生。其抄袭的是一篇作者为</a:t>
            </a:r>
            <a:r>
              <a:rPr lang="en-US" altLang="zh-CN" sz="2000" dirty="0" err="1">
                <a:solidFill>
                  <a:srgbClr val="4B4D4F"/>
                </a:solidFill>
                <a:latin typeface="微软雅黑" panose="020B0503020204020204" charset="-122"/>
                <a:ea typeface="微软雅黑" panose="020B0503020204020204" charset="-122"/>
              </a:rPr>
              <a:t>Gelbart</a:t>
            </a:r>
            <a:r>
              <a:rPr lang="zh-CN" altLang="en-US" sz="2000" dirty="0">
                <a:solidFill>
                  <a:srgbClr val="4B4D4F"/>
                </a:solidFill>
                <a:latin typeface="微软雅黑" panose="020B0503020204020204" charset="-122"/>
                <a:ea typeface="微软雅黑" panose="020B0503020204020204" charset="-122"/>
              </a:rPr>
              <a:t>的国外论文，编辑部仔细对比两篇论文后发现，于艳茹</a:t>
            </a:r>
            <a:r>
              <a:rPr lang="zh-CN" altLang="en-US" sz="2000" dirty="0">
                <a:solidFill>
                  <a:schemeClr val="accent5">
                    <a:lumMod val="50000"/>
                  </a:schemeClr>
                </a:solidFill>
                <a:latin typeface="微软雅黑" panose="020B0503020204020204" charset="-122"/>
                <a:ea typeface="微软雅黑" panose="020B0503020204020204" charset="-122"/>
              </a:rPr>
              <a:t>在其论文中大段翻译</a:t>
            </a:r>
            <a:r>
              <a:rPr lang="en-US" altLang="zh-CN" sz="2000" dirty="0" err="1">
                <a:solidFill>
                  <a:schemeClr val="accent5">
                    <a:lumMod val="50000"/>
                  </a:schemeClr>
                </a:solidFill>
                <a:latin typeface="微软雅黑" panose="020B0503020204020204" charset="-122"/>
                <a:ea typeface="微软雅黑" panose="020B0503020204020204" charset="-122"/>
              </a:rPr>
              <a:t>Gelbart</a:t>
            </a:r>
            <a:r>
              <a:rPr lang="zh-CN" altLang="en-US" sz="2000" dirty="0">
                <a:solidFill>
                  <a:schemeClr val="accent5">
                    <a:lumMod val="50000"/>
                  </a:schemeClr>
                </a:solidFill>
                <a:latin typeface="微软雅黑" panose="020B0503020204020204" charset="-122"/>
                <a:ea typeface="微软雅黑" panose="020B0503020204020204" charset="-122"/>
              </a:rPr>
              <a:t>的论文，甚至直接采用</a:t>
            </a:r>
            <a:r>
              <a:rPr lang="en-US" altLang="zh-CN" sz="2000" dirty="0" err="1">
                <a:solidFill>
                  <a:schemeClr val="accent5">
                    <a:lumMod val="50000"/>
                  </a:schemeClr>
                </a:solidFill>
                <a:latin typeface="微软雅黑" panose="020B0503020204020204" charset="-122"/>
                <a:ea typeface="微软雅黑" panose="020B0503020204020204" charset="-122"/>
              </a:rPr>
              <a:t>Gelbart</a:t>
            </a:r>
            <a:r>
              <a:rPr lang="zh-CN" altLang="en-US" sz="2000" dirty="0">
                <a:solidFill>
                  <a:schemeClr val="accent5">
                    <a:lumMod val="50000"/>
                  </a:schemeClr>
                </a:solidFill>
                <a:latin typeface="微软雅黑" panose="020B0503020204020204" charset="-122"/>
                <a:ea typeface="微软雅黑" panose="020B0503020204020204" charset="-122"/>
              </a:rPr>
              <a:t>引用的文献作为注释。</a:t>
            </a:r>
            <a:r>
              <a:rPr lang="zh-CN" altLang="en-US" sz="2000" dirty="0">
                <a:solidFill>
                  <a:srgbClr val="4B4D4F"/>
                </a:solidFill>
                <a:latin typeface="微软雅黑" panose="020B0503020204020204" charset="-122"/>
                <a:ea typeface="微软雅黑" panose="020B0503020204020204" charset="-122"/>
              </a:rPr>
              <a:t>（中国青年报）</a:t>
            </a:r>
          </a:p>
        </p:txBody>
      </p:sp>
      <p:sp>
        <p:nvSpPr>
          <p:cNvPr id="6" name="文本框 5"/>
          <p:cNvSpPr txBox="1"/>
          <p:nvPr/>
        </p:nvSpPr>
        <p:spPr>
          <a:xfrm>
            <a:off x="1502409" y="386715"/>
            <a:ext cx="5315249"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典型案例一</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二</a:t>
            </a:r>
            <a:endParaRPr lang="en-US" altLang="zh-CN" sz="3200" dirty="0">
              <a:solidFill>
                <a:srgbClr val="FFFFFF"/>
              </a:solidFill>
              <a:latin typeface="黑体" panose="02010609060101010101" pitchFamily="49" charset="-122"/>
            </a:endParaRP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13342" y="676275"/>
            <a:ext cx="4086225" cy="566737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任意多边形 4"/>
          <p:cNvSpPr/>
          <p:nvPr>
            <p:custDataLst>
              <p:tags r:id="rId2"/>
            </p:custDataLst>
          </p:nvPr>
        </p:nvSpPr>
        <p:spPr bwMode="auto">
          <a:xfrm rot="20953817">
            <a:off x="6393632" y="129836"/>
            <a:ext cx="1953186" cy="1092879"/>
          </a:xfrm>
          <a:custGeom>
            <a:avLst/>
            <a:gdLst>
              <a:gd name="T0" fmla="*/ 0 w 1206500"/>
              <a:gd name="T1" fmla="*/ 463550 h 1003300"/>
              <a:gd name="T2" fmla="*/ 965200 w 1206500"/>
              <a:gd name="T3" fmla="*/ 0 h 1003300"/>
              <a:gd name="T4" fmla="*/ 920750 w 1206500"/>
              <a:gd name="T5" fmla="*/ 139700 h 1003300"/>
              <a:gd name="T6" fmla="*/ 984250 w 1206500"/>
              <a:gd name="T7" fmla="*/ 177800 h 1003300"/>
              <a:gd name="T8" fmla="*/ 977900 w 1206500"/>
              <a:gd name="T9" fmla="*/ 254000 h 1003300"/>
              <a:gd name="T10" fmla="*/ 1054100 w 1206500"/>
              <a:gd name="T11" fmla="*/ 254000 h 1003300"/>
              <a:gd name="T12" fmla="*/ 1143000 w 1206500"/>
              <a:gd name="T13" fmla="*/ 228600 h 1003300"/>
              <a:gd name="T14" fmla="*/ 1155700 w 1206500"/>
              <a:gd name="T15" fmla="*/ 361950 h 1003300"/>
              <a:gd name="T16" fmla="*/ 1041400 w 1206500"/>
              <a:gd name="T17" fmla="*/ 482600 h 1003300"/>
              <a:gd name="T18" fmla="*/ 1187450 w 1206500"/>
              <a:gd name="T19" fmla="*/ 400050 h 1003300"/>
              <a:gd name="T20" fmla="*/ 1085850 w 1206500"/>
              <a:gd name="T21" fmla="*/ 552450 h 1003300"/>
              <a:gd name="T22" fmla="*/ 1206500 w 1206500"/>
              <a:gd name="T23" fmla="*/ 520700 h 1003300"/>
              <a:gd name="T24" fmla="*/ 171450 w 1206500"/>
              <a:gd name="T25" fmla="*/ 1003300 h 1003300"/>
              <a:gd name="T26" fmla="*/ 209550 w 1206500"/>
              <a:gd name="T27" fmla="*/ 946150 h 1003300"/>
              <a:gd name="T28" fmla="*/ 292100 w 1206500"/>
              <a:gd name="T29" fmla="*/ 876300 h 1003300"/>
              <a:gd name="T30" fmla="*/ 133350 w 1206500"/>
              <a:gd name="T31" fmla="*/ 863600 h 1003300"/>
              <a:gd name="T32" fmla="*/ 222250 w 1206500"/>
              <a:gd name="T33" fmla="*/ 774700 h 1003300"/>
              <a:gd name="T34" fmla="*/ 101600 w 1206500"/>
              <a:gd name="T35" fmla="*/ 762000 h 1003300"/>
              <a:gd name="T36" fmla="*/ 190500 w 1206500"/>
              <a:gd name="T37" fmla="*/ 647700 h 1003300"/>
              <a:gd name="T38" fmla="*/ 57150 w 1206500"/>
              <a:gd name="T39" fmla="*/ 615950 h 1003300"/>
              <a:gd name="T40" fmla="*/ 57150 w 1206500"/>
              <a:gd name="T41" fmla="*/ 565150 h 1003300"/>
              <a:gd name="T42" fmla="*/ 133350 w 1206500"/>
              <a:gd name="T43" fmla="*/ 514350 h 1003300"/>
              <a:gd name="T44" fmla="*/ 0 w 1206500"/>
              <a:gd name="T45" fmla="*/ 463550 h 100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6500" h="1003300">
                <a:moveTo>
                  <a:pt x="0" y="463550"/>
                </a:moveTo>
                <a:lnTo>
                  <a:pt x="965200" y="0"/>
                </a:lnTo>
                <a:lnTo>
                  <a:pt x="920750" y="139700"/>
                </a:lnTo>
                <a:lnTo>
                  <a:pt x="984250" y="177800"/>
                </a:lnTo>
                <a:lnTo>
                  <a:pt x="977900" y="254000"/>
                </a:lnTo>
                <a:lnTo>
                  <a:pt x="1054100" y="254000"/>
                </a:lnTo>
                <a:lnTo>
                  <a:pt x="1143000" y="228600"/>
                </a:lnTo>
                <a:lnTo>
                  <a:pt x="1155700" y="361950"/>
                </a:lnTo>
                <a:lnTo>
                  <a:pt x="1041400" y="482600"/>
                </a:lnTo>
                <a:lnTo>
                  <a:pt x="1187450" y="400050"/>
                </a:lnTo>
                <a:lnTo>
                  <a:pt x="1085850" y="552450"/>
                </a:lnTo>
                <a:lnTo>
                  <a:pt x="1206500" y="520700"/>
                </a:lnTo>
                <a:lnTo>
                  <a:pt x="171450" y="1003300"/>
                </a:lnTo>
                <a:lnTo>
                  <a:pt x="209550" y="946150"/>
                </a:lnTo>
                <a:lnTo>
                  <a:pt x="292100" y="876300"/>
                </a:lnTo>
                <a:lnTo>
                  <a:pt x="133350" y="863600"/>
                </a:lnTo>
                <a:lnTo>
                  <a:pt x="222250" y="774700"/>
                </a:lnTo>
                <a:lnTo>
                  <a:pt x="101600" y="762000"/>
                </a:lnTo>
                <a:lnTo>
                  <a:pt x="190500" y="647700"/>
                </a:lnTo>
                <a:lnTo>
                  <a:pt x="57150" y="615950"/>
                </a:lnTo>
                <a:lnTo>
                  <a:pt x="57150" y="565150"/>
                </a:lnTo>
                <a:lnTo>
                  <a:pt x="133350" y="514350"/>
                </a:lnTo>
                <a:lnTo>
                  <a:pt x="0" y="463550"/>
                </a:lnTo>
                <a:close/>
              </a:path>
            </a:pathLst>
          </a:custGeom>
          <a:solidFill>
            <a:schemeClr val="bg1">
              <a:lumMod val="75000"/>
              <a:alpha val="64000"/>
            </a:schemeClr>
          </a:solidFill>
          <a:ln>
            <a:noFill/>
          </a:ln>
        </p:spPr>
        <p:txBody>
          <a:bodyPr anchor="ctr">
            <a:normAutofit/>
          </a:bodyPr>
          <a:lstStyle/>
          <a:p>
            <a:endParaRPr lang="zh-CN" altLang="en-US">
              <a:solidFill>
                <a:srgbClr val="4B4D4F"/>
              </a:solidFill>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5"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P spid="6" grpId="0"/>
      <p:bldP spid="42" grpId="0"/>
      <p:bldP spid="12" grpId="0" bldLvl="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（一）相关文件</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
        <p:nvSpPr>
          <p:cNvPr id="5" name="文本框 4"/>
          <p:cNvSpPr txBox="1"/>
          <p:nvPr/>
        </p:nvSpPr>
        <p:spPr>
          <a:xfrm>
            <a:off x="1127126" y="1245223"/>
            <a:ext cx="10087722" cy="5486400"/>
          </a:xfrm>
          <a:prstGeom prst="rect">
            <a:avLst/>
          </a:prstGeom>
          <a:noFill/>
        </p:spPr>
        <p:txBody>
          <a:bodyPr wrap="square" rtlCol="0">
            <a:spAutoFit/>
          </a:bodyPr>
          <a:lstStyle/>
          <a:p>
            <a:pPr marL="285750" indent="-285750" fontAlgn="auto">
              <a:lnSpc>
                <a:spcPct val="150000"/>
              </a:lnSpc>
              <a:buFont typeface="Wingdings" panose="05000000000000000000" charset="0"/>
              <a:buChar char="l"/>
            </a:pPr>
            <a:r>
              <a:rPr lang="zh-CN" altLang="en-US" sz="2400" dirty="0">
                <a:solidFill>
                  <a:schemeClr val="accent5">
                    <a:lumMod val="50000"/>
                  </a:schemeClr>
                </a:solidFill>
                <a:latin typeface="微软雅黑" panose="020B0503020204020204" charset="-122"/>
                <a:ea typeface="微软雅黑" panose="020B0503020204020204" charset="-122"/>
              </a:rPr>
              <a:t>高等学校的建设目标</a:t>
            </a:r>
          </a:p>
          <a:p>
            <a:pPr marL="342900" indent="-3429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集教育、预防、监督、惩治于一体的学术诚信体系，建立由主要负责人领导的学风建设工作机制，发挥学术委员会在学风建设方面的作用。</a:t>
            </a:r>
          </a:p>
          <a:p>
            <a:pPr indent="0" fontAlgn="auto">
              <a:lnSpc>
                <a:spcPct val="150000"/>
              </a:lnSpc>
              <a:buFont typeface="Wingdings" panose="05000000000000000000" charset="0"/>
              <a:buNone/>
            </a:pPr>
            <a:endParaRPr lang="zh-CN" altLang="en-US" sz="1000" dirty="0">
              <a:latin typeface="微软雅黑" panose="020B0503020204020204" charset="-122"/>
              <a:ea typeface="微软雅黑" panose="020B0503020204020204" charset="-122"/>
            </a:endParaRPr>
          </a:p>
          <a:p>
            <a:pPr marL="342900" indent="-342900" fontAlgn="auto">
              <a:lnSpc>
                <a:spcPct val="150000"/>
              </a:lnSpc>
              <a:buFont typeface="Wingdings" panose="05000000000000000000" charset="0"/>
              <a:buChar char="l"/>
            </a:pPr>
            <a:r>
              <a:rPr lang="zh-CN" altLang="en-US" sz="2400" dirty="0">
                <a:latin typeface="微软雅黑" panose="020B0503020204020204" charset="-122"/>
                <a:ea typeface="微软雅黑" panose="020B0503020204020204" charset="-122"/>
              </a:rPr>
              <a:t>第二章预防与教育中指出高校应建立的各项制度。</a:t>
            </a:r>
          </a:p>
          <a:p>
            <a:pPr indent="0" fontAlgn="auto">
              <a:lnSpc>
                <a:spcPct val="150000"/>
              </a:lnSpc>
              <a:buFont typeface="Wingdings" panose="05000000000000000000" charset="0"/>
              <a:buNone/>
            </a:pPr>
            <a:endParaRPr lang="zh-CN" altLang="en-US" sz="1000" dirty="0">
              <a:latin typeface="微软雅黑" panose="020B0503020204020204" charset="-122"/>
              <a:ea typeface="微软雅黑" panose="020B0503020204020204" charset="-122"/>
            </a:endParaRP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利用信息技术等手段，建立知识产权查询制度，健全学术规范监督机制。</a:t>
            </a: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建立健全科研管理制度。</a:t>
            </a: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建立科学的学术水平考核评价标准、办法。</a:t>
            </a: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建立教学科研人员学术诚信记录。</a:t>
            </a:r>
          </a:p>
          <a:p>
            <a:pPr marL="342900" indent="-342900" fontAlgn="auto">
              <a:lnSpc>
                <a:spcPct val="150000"/>
              </a:lnSpc>
              <a:buFont typeface="Wingdings" panose="05000000000000000000" charset="0"/>
              <a:buChar char="Ø"/>
            </a:pPr>
            <a:endParaRPr lang="zh-CN" altLang="en-US" sz="2400" dirty="0">
              <a:solidFill>
                <a:schemeClr val="accent5">
                  <a:lumMod val="50000"/>
                </a:schemeClr>
              </a:solidFill>
              <a:latin typeface="微软雅黑" panose="020B0503020204020204" charset="-122"/>
              <a:ea typeface="微软雅黑" panose="020B0503020204020204"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（一）相关文件</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
        <p:nvSpPr>
          <p:cNvPr id="5" name="文本框 4"/>
          <p:cNvSpPr txBox="1"/>
          <p:nvPr/>
        </p:nvSpPr>
        <p:spPr>
          <a:xfrm>
            <a:off x="777875" y="1409065"/>
            <a:ext cx="10636250" cy="5257800"/>
          </a:xfrm>
          <a:prstGeom prst="rect">
            <a:avLst/>
          </a:prstGeom>
          <a:noFill/>
        </p:spPr>
        <p:txBody>
          <a:bodyPr wrap="square" rtlCol="0">
            <a:spAutoFit/>
          </a:bodyPr>
          <a:lstStyle/>
          <a:p>
            <a:pPr marL="342900" indent="-342900" fontAlgn="auto">
              <a:lnSpc>
                <a:spcPct val="150000"/>
              </a:lnSpc>
              <a:buFont typeface="Wingdings" panose="05000000000000000000" charset="0"/>
              <a:buChar char="l"/>
            </a:pPr>
            <a:r>
              <a:rPr lang="zh-CN" altLang="en-US" sz="2400">
                <a:latin typeface="微软雅黑" panose="020B0503020204020204" charset="-122"/>
                <a:ea typeface="微软雅黑" panose="020B0503020204020204" charset="-122"/>
              </a:rPr>
              <a:t>第三章受理与调查中关于对高校科研人员的举报受理与调查进行规定。</a:t>
            </a:r>
          </a:p>
          <a:p>
            <a:pPr indent="0" fontAlgn="auto">
              <a:lnSpc>
                <a:spcPct val="150000"/>
              </a:lnSpc>
              <a:buFont typeface="Wingdings" panose="05000000000000000000" charset="0"/>
              <a:buNone/>
            </a:pPr>
            <a:endParaRPr lang="zh-CN" altLang="en-US" sz="1000">
              <a:latin typeface="微软雅黑" panose="020B0503020204020204" charset="-122"/>
              <a:ea typeface="微软雅黑" panose="020B0503020204020204" charset="-122"/>
            </a:endParaRPr>
          </a:p>
          <a:p>
            <a:pPr marL="342900" indent="-342900" fontAlgn="auto">
              <a:lnSpc>
                <a:spcPct val="150000"/>
              </a:lnSpc>
              <a:buFont typeface="Wingdings" panose="05000000000000000000" charset="0"/>
              <a:buChar char="Ø"/>
            </a:pPr>
            <a:r>
              <a:rPr lang="zh-CN" altLang="en-US" sz="2400">
                <a:latin typeface="微软雅黑" panose="020B0503020204020204" charset="-122"/>
                <a:ea typeface="微软雅黑" panose="020B0503020204020204" charset="-122"/>
              </a:rPr>
              <a:t>受理</a:t>
            </a:r>
            <a:r>
              <a:rPr lang="zh-CN" altLang="en-US" sz="2400">
                <a:solidFill>
                  <a:schemeClr val="accent5">
                    <a:lumMod val="50000"/>
                  </a:schemeClr>
                </a:solidFill>
                <a:latin typeface="微软雅黑" panose="020B0503020204020204" charset="-122"/>
                <a:ea typeface="微软雅黑" panose="020B0503020204020204" charset="-122"/>
              </a:rPr>
              <a:t>社会组织、</a:t>
            </a:r>
            <a:r>
              <a:rPr lang="zh-CN" altLang="en-US" sz="2400">
                <a:solidFill>
                  <a:schemeClr val="accent5">
                    <a:lumMod val="50000"/>
                  </a:schemeClr>
                </a:solidFill>
                <a:latin typeface="微软雅黑" panose="020B0503020204020204" charset="-122"/>
                <a:ea typeface="微软雅黑" panose="020B0503020204020204" charset="-122"/>
                <a:sym typeface="+mn-ea"/>
              </a:rPr>
              <a:t>其他学术机构、媒体公开报道、</a:t>
            </a:r>
            <a:r>
              <a:rPr lang="zh-CN" altLang="en-US" sz="2400">
                <a:solidFill>
                  <a:schemeClr val="accent5">
                    <a:lumMod val="50000"/>
                  </a:schemeClr>
                </a:solidFill>
                <a:latin typeface="微软雅黑" panose="020B0503020204020204" charset="-122"/>
                <a:ea typeface="微软雅黑" panose="020B0503020204020204" charset="-122"/>
              </a:rPr>
              <a:t>个人</a:t>
            </a:r>
            <a:r>
              <a:rPr lang="zh-CN" altLang="en-US" sz="2400">
                <a:latin typeface="微软雅黑" panose="020B0503020204020204" charset="-122"/>
                <a:ea typeface="微软雅黑" panose="020B0503020204020204" charset="-122"/>
              </a:rPr>
              <a:t>等对本校教学科研人员、管理人员及学生学术不端行为的举报。</a:t>
            </a:r>
          </a:p>
          <a:p>
            <a:pPr marL="342900" indent="-342900" fontAlgn="auto">
              <a:lnSpc>
                <a:spcPct val="150000"/>
              </a:lnSpc>
              <a:buFont typeface="Wingdings" panose="05000000000000000000" charset="0"/>
              <a:buChar char="Ø"/>
            </a:pPr>
            <a:r>
              <a:rPr lang="zh-CN" altLang="en-US" sz="2400">
                <a:latin typeface="微软雅黑" panose="020B0503020204020204" charset="-122"/>
                <a:ea typeface="微软雅黑" panose="020B0503020204020204" charset="-122"/>
              </a:rPr>
              <a:t>学术不端行为举报受理后，应当交由学校学术委员会</a:t>
            </a:r>
            <a:r>
              <a:rPr lang="zh-CN" altLang="en-US" sz="2400">
                <a:latin typeface="微软雅黑" panose="020B0503020204020204" charset="-122"/>
                <a:ea typeface="微软雅黑" panose="020B0503020204020204" charset="-122"/>
                <a:sym typeface="+mn-ea"/>
              </a:rPr>
              <a:t>组成调查组，负责对被举报行为进行调查。</a:t>
            </a:r>
            <a:r>
              <a:rPr lang="zh-CN" altLang="en-US" sz="2400">
                <a:solidFill>
                  <a:schemeClr val="accent5">
                    <a:lumMod val="50000"/>
                  </a:schemeClr>
                </a:solidFill>
                <a:latin typeface="微软雅黑" panose="020B0503020204020204" charset="-122"/>
                <a:ea typeface="微软雅黑" panose="020B0503020204020204" charset="-122"/>
                <a:sym typeface="+mn-ea"/>
              </a:rPr>
              <a:t>调查组应当不少于３人</a:t>
            </a:r>
            <a:r>
              <a:rPr lang="zh-CN" altLang="en-US" sz="2400">
                <a:latin typeface="微软雅黑" panose="020B0503020204020204" charset="-122"/>
                <a:ea typeface="微软雅黑" panose="020B0503020204020204" charset="-122"/>
                <a:sym typeface="+mn-ea"/>
              </a:rPr>
              <a:t>，必要时应当包括学校纪检、监察机构指派的工作人员，可以邀请同行专家参与调查。</a:t>
            </a:r>
          </a:p>
          <a:p>
            <a:pPr marL="342900" indent="-342900" fontAlgn="auto">
              <a:lnSpc>
                <a:spcPct val="150000"/>
              </a:lnSpc>
              <a:buFont typeface="Wingdings" panose="05000000000000000000" charset="0"/>
              <a:buChar char="Ø"/>
            </a:pPr>
            <a:r>
              <a:rPr lang="zh-CN" altLang="en-US" sz="2400">
                <a:latin typeface="微软雅黑" panose="020B0503020204020204" charset="-122"/>
                <a:ea typeface="微软雅黑" panose="020B0503020204020204" charset="-122"/>
                <a:sym typeface="+mn-ea"/>
              </a:rPr>
              <a:t>调查组应当在查清事实的基础上</a:t>
            </a:r>
            <a:r>
              <a:rPr lang="zh-CN" altLang="en-US" sz="2400">
                <a:solidFill>
                  <a:schemeClr val="accent5">
                    <a:lumMod val="50000"/>
                  </a:schemeClr>
                </a:solidFill>
                <a:latin typeface="微软雅黑" panose="020B0503020204020204" charset="-122"/>
                <a:ea typeface="微软雅黑" panose="020B0503020204020204" charset="-122"/>
                <a:sym typeface="+mn-ea"/>
              </a:rPr>
              <a:t>形成调查报告</a:t>
            </a:r>
            <a:r>
              <a:rPr lang="zh-CN" altLang="en-US" sz="2400">
                <a:latin typeface="微软雅黑" panose="020B0503020204020204" charset="-122"/>
                <a:ea typeface="微软雅黑" panose="020B0503020204020204" charset="-122"/>
                <a:sym typeface="+mn-ea"/>
              </a:rPr>
              <a:t>。调查报告应当包括学术不端行为责任人的确认、调查过程、事实认定及理由、调查结论等。</a:t>
            </a:r>
          </a:p>
          <a:p>
            <a:pPr marL="342900" indent="-342900" fontAlgn="auto">
              <a:lnSpc>
                <a:spcPct val="150000"/>
              </a:lnSpc>
              <a:buFont typeface="Wingdings" panose="05000000000000000000" charset="0"/>
              <a:buChar char="Ø"/>
            </a:pPr>
            <a:endParaRPr lang="zh-CN" altLang="en-US" sz="2400">
              <a:latin typeface="微软雅黑" panose="020B0503020204020204" charset="-122"/>
              <a:ea typeface="微软雅黑" panose="020B0503020204020204"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（一）相关文件</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
        <p:nvSpPr>
          <p:cNvPr id="5" name="文本框 4"/>
          <p:cNvSpPr txBox="1"/>
          <p:nvPr/>
        </p:nvSpPr>
        <p:spPr>
          <a:xfrm>
            <a:off x="1127126" y="1409065"/>
            <a:ext cx="10168404" cy="5257800"/>
          </a:xfrm>
          <a:prstGeom prst="rect">
            <a:avLst/>
          </a:prstGeom>
          <a:noFill/>
        </p:spPr>
        <p:txBody>
          <a:bodyPr wrap="square" rtlCol="0">
            <a:spAutoFit/>
          </a:bodyPr>
          <a:lstStyle/>
          <a:p>
            <a:pPr marL="342900" indent="-342900" fontAlgn="auto">
              <a:lnSpc>
                <a:spcPct val="150000"/>
              </a:lnSpc>
              <a:buFont typeface="Wingdings" panose="05000000000000000000" charset="0"/>
              <a:buChar char="l"/>
            </a:pPr>
            <a:r>
              <a:rPr lang="zh-CN" altLang="en-US" sz="2400" dirty="0">
                <a:latin typeface="微软雅黑" panose="020B0503020204020204" charset="-122"/>
                <a:ea typeface="微软雅黑" panose="020B0503020204020204" charset="-122"/>
              </a:rPr>
              <a:t>第四章认定中明确指出学术不端行为的具体形式。</a:t>
            </a:r>
          </a:p>
          <a:p>
            <a:pPr indent="0" fontAlgn="auto">
              <a:lnSpc>
                <a:spcPct val="150000"/>
              </a:lnSpc>
              <a:buFont typeface="Wingdings" panose="05000000000000000000" charset="0"/>
              <a:buNone/>
            </a:pPr>
            <a:endParaRPr lang="zh-CN" altLang="en-US" sz="1000" dirty="0">
              <a:latin typeface="微软雅黑" panose="020B0503020204020204" charset="-122"/>
              <a:ea typeface="微软雅黑" panose="020B0503020204020204" charset="-122"/>
            </a:endParaRP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（一）剽窃、抄袭、侵占他人学术成果；</a:t>
            </a: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（二）篡改他人研究成果；</a:t>
            </a: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（三）伪造科研数据、资料、文献、注释，或者捏造事实、编造虚假研究成果；</a:t>
            </a: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（四）未参加研究或创作而在研究成果、学术论文上署名，未经他人许可而不当使用他人署名，虚构合作者共同署名，或者多人共同完成研究而在成果中未注明他人工作、贡献；</a:t>
            </a:r>
          </a:p>
          <a:p>
            <a:pPr indent="0" fontAlgn="auto">
              <a:lnSpc>
                <a:spcPct val="150000"/>
              </a:lnSpc>
              <a:buFont typeface="Wingdings" panose="05000000000000000000" charset="0"/>
              <a:buNone/>
            </a:pPr>
            <a:endParaRPr lang="zh-CN" altLang="en-US" sz="2400" dirty="0">
              <a:solidFill>
                <a:schemeClr val="accent5">
                  <a:lumMod val="50000"/>
                </a:schemeClr>
              </a:solidFill>
              <a:latin typeface="微软雅黑" panose="020B0503020204020204" charset="-122"/>
              <a:ea typeface="微软雅黑" panose="020B0503020204020204"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（一）相关文件</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
        <p:nvSpPr>
          <p:cNvPr id="5" name="文本框 4"/>
          <p:cNvSpPr txBox="1"/>
          <p:nvPr/>
        </p:nvSpPr>
        <p:spPr>
          <a:xfrm>
            <a:off x="1317811" y="1272427"/>
            <a:ext cx="9735671" cy="3383280"/>
          </a:xfrm>
          <a:prstGeom prst="rect">
            <a:avLst/>
          </a:prstGeom>
          <a:noFill/>
        </p:spPr>
        <p:txBody>
          <a:bodyPr wrap="square" rtlCol="0">
            <a:spAutoFit/>
          </a:bodyPr>
          <a:lstStyle/>
          <a:p>
            <a:pPr indent="0" fontAlgn="auto">
              <a:lnSpc>
                <a:spcPct val="150000"/>
              </a:lnSpc>
              <a:buFont typeface="Wingdings" panose="05000000000000000000" charset="0"/>
              <a:buNone/>
            </a:pPr>
            <a:endParaRPr lang="zh-CN" altLang="en-US" sz="2400" dirty="0">
              <a:latin typeface="微软雅黑" panose="020B0503020204020204" charset="-122"/>
              <a:ea typeface="微软雅黑" panose="020B0503020204020204" charset="-122"/>
            </a:endParaRP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（五）在申报课题、成果、奖励和职务评审评定、申请学位等过程中提供虚假学术信息；</a:t>
            </a: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（六）买卖论文、由他人代写或者为他人代写论文；</a:t>
            </a: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（七）其他根据高等学校或者有关学术组织、相关科研管理机构制定的规则，属于学术不端的行为。</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（一）相关文件</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
        <p:nvSpPr>
          <p:cNvPr id="5" name="文本框 4"/>
          <p:cNvSpPr txBox="1"/>
          <p:nvPr/>
        </p:nvSpPr>
        <p:spPr>
          <a:xfrm>
            <a:off x="1127125" y="1409065"/>
            <a:ext cx="9926357" cy="4709160"/>
          </a:xfrm>
          <a:prstGeom prst="rect">
            <a:avLst/>
          </a:prstGeom>
          <a:noFill/>
        </p:spPr>
        <p:txBody>
          <a:bodyPr wrap="square" rtlCol="0">
            <a:spAutoFit/>
          </a:bodyPr>
          <a:lstStyle/>
          <a:p>
            <a:pPr marL="342900" indent="-342900" fontAlgn="auto">
              <a:lnSpc>
                <a:spcPct val="150000"/>
              </a:lnSpc>
              <a:buFont typeface="Wingdings" panose="05000000000000000000" charset="0"/>
              <a:buChar char="l"/>
            </a:pPr>
            <a:r>
              <a:rPr lang="zh-CN" altLang="en-US" sz="2400" dirty="0">
                <a:latin typeface="微软雅黑" panose="020B0503020204020204" charset="-122"/>
                <a:ea typeface="微软雅黑" panose="020B0503020204020204" charset="-122"/>
              </a:rPr>
              <a:t>第五章处理中明确指出对科研人员学术不端的处理方式。</a:t>
            </a:r>
          </a:p>
          <a:p>
            <a:pPr indent="0" fontAlgn="auto">
              <a:lnSpc>
                <a:spcPct val="150000"/>
              </a:lnSpc>
              <a:buFont typeface="Wingdings" panose="05000000000000000000" charset="0"/>
              <a:buNone/>
            </a:pPr>
            <a:endParaRPr lang="zh-CN" altLang="en-US" sz="1000" dirty="0">
              <a:latin typeface="微软雅黑" panose="020B0503020204020204" charset="-122"/>
              <a:ea typeface="微软雅黑" panose="020B0503020204020204" charset="-122"/>
            </a:endParaRP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（一）通报批评；</a:t>
            </a: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（二）终止或者撤销相关的科研项目，并在一定期限内取消申请资格；</a:t>
            </a: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（三）撤销学术奖励或者荣誉称号；</a:t>
            </a: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（四）辞退或解聘；</a:t>
            </a: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（五）法律、法规及规章规定的其他处理措施。</a:t>
            </a:r>
          </a:p>
          <a:p>
            <a:pPr marL="342900" indent="-342900" fontAlgn="auto">
              <a:lnSpc>
                <a:spcPct val="150000"/>
              </a:lnSpc>
              <a:buFont typeface="Wingdings" panose="05000000000000000000" charset="0"/>
              <a:buChar char="Ø"/>
            </a:pPr>
            <a:r>
              <a:rPr lang="zh-CN" altLang="en-US" sz="2400" dirty="0">
                <a:solidFill>
                  <a:schemeClr val="accent5">
                    <a:lumMod val="50000"/>
                  </a:schemeClr>
                </a:solidFill>
                <a:latin typeface="微软雅黑" panose="020B0503020204020204" charset="-122"/>
                <a:ea typeface="微软雅黑" panose="020B0503020204020204" charset="-122"/>
              </a:rPr>
              <a:t>（六）学生有学术不端行为的，还应当按照学生管理的相关规定，给予相应的学籍处分。</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（一）相关文件</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
        <p:nvSpPr>
          <p:cNvPr id="5" name="文本框 4"/>
          <p:cNvSpPr txBox="1"/>
          <p:nvPr/>
        </p:nvSpPr>
        <p:spPr>
          <a:xfrm>
            <a:off x="1128154" y="1245223"/>
            <a:ext cx="10113587" cy="4709160"/>
          </a:xfrm>
          <a:prstGeom prst="rect">
            <a:avLst/>
          </a:prstGeom>
          <a:noFill/>
        </p:spPr>
        <p:txBody>
          <a:bodyPr wrap="square" rtlCol="0">
            <a:spAutoFit/>
          </a:bodyPr>
          <a:lstStyle/>
          <a:p>
            <a:pPr marL="342900" indent="-342900" fontAlgn="auto">
              <a:lnSpc>
                <a:spcPct val="150000"/>
              </a:lnSpc>
              <a:buFont typeface="Wingdings" panose="05000000000000000000" charset="0"/>
              <a:buChar char="l"/>
            </a:pPr>
            <a:r>
              <a:rPr lang="zh-CN" altLang="en-US" sz="2400" dirty="0">
                <a:latin typeface="微软雅黑" panose="020B0503020204020204" charset="-122"/>
                <a:ea typeface="微软雅黑" panose="020B0503020204020204" charset="-122"/>
              </a:rPr>
              <a:t>第六章复核提出复核程序。</a:t>
            </a:r>
          </a:p>
          <a:p>
            <a:pPr marL="342900" indent="-3429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收到处理决定之日起</a:t>
            </a:r>
            <a:r>
              <a:rPr lang="zh-CN" altLang="en-US" sz="2400" dirty="0">
                <a:solidFill>
                  <a:schemeClr val="accent5">
                    <a:lumMod val="50000"/>
                  </a:schemeClr>
                </a:solidFill>
                <a:latin typeface="微软雅黑" panose="020B0503020204020204" charset="-122"/>
                <a:ea typeface="微软雅黑" panose="020B0503020204020204" charset="-122"/>
              </a:rPr>
              <a:t>30日内</a:t>
            </a:r>
            <a:r>
              <a:rPr lang="zh-CN" altLang="en-US" sz="2400" dirty="0">
                <a:latin typeface="微软雅黑" panose="020B0503020204020204" charset="-122"/>
                <a:ea typeface="微软雅黑" panose="020B0503020204020204" charset="-122"/>
              </a:rPr>
              <a:t>，以书面形式向高等学校提出异议或者复核申请。</a:t>
            </a:r>
            <a:r>
              <a:rPr lang="zh-CN" altLang="en-US" sz="2400" dirty="0">
                <a:solidFill>
                  <a:schemeClr val="accent5">
                    <a:lumMod val="50000"/>
                  </a:schemeClr>
                </a:solidFill>
                <a:latin typeface="微软雅黑" panose="020B0503020204020204" charset="-122"/>
                <a:ea typeface="微软雅黑" panose="020B0503020204020204" charset="-122"/>
              </a:rPr>
              <a:t>异议和复核不影响处理决定的执行。</a:t>
            </a:r>
          </a:p>
          <a:p>
            <a:pPr marL="342900" indent="-3429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收到异议或者复核申请后，由学术委员会组织讨论，并于</a:t>
            </a:r>
            <a:r>
              <a:rPr lang="zh-CN" altLang="en-US" sz="2400" dirty="0">
                <a:solidFill>
                  <a:schemeClr val="accent5">
                    <a:lumMod val="50000"/>
                  </a:schemeClr>
                </a:solidFill>
                <a:latin typeface="微软雅黑" panose="020B0503020204020204" charset="-122"/>
                <a:ea typeface="微软雅黑" panose="020B0503020204020204" charset="-122"/>
              </a:rPr>
              <a:t>15日内</a:t>
            </a:r>
            <a:r>
              <a:rPr lang="zh-CN" altLang="en-US" sz="2400" dirty="0">
                <a:latin typeface="微软雅黑" panose="020B0503020204020204" charset="-122"/>
                <a:ea typeface="微软雅黑" panose="020B0503020204020204" charset="-122"/>
              </a:rPr>
              <a:t>作出是否受理的决定。</a:t>
            </a:r>
          </a:p>
          <a:p>
            <a:pPr indent="0" fontAlgn="auto">
              <a:lnSpc>
                <a:spcPct val="150000"/>
              </a:lnSpc>
              <a:buFont typeface="Wingdings" panose="05000000000000000000" charset="0"/>
              <a:buNone/>
            </a:pPr>
            <a:endParaRPr lang="zh-CN" altLang="en-US" sz="1000" dirty="0">
              <a:latin typeface="微软雅黑" panose="020B0503020204020204" charset="-122"/>
              <a:ea typeface="微软雅黑" panose="020B0503020204020204" charset="-122"/>
            </a:endParaRPr>
          </a:p>
          <a:p>
            <a:pPr marL="342900" indent="-342900" fontAlgn="auto">
              <a:lnSpc>
                <a:spcPct val="150000"/>
              </a:lnSpc>
              <a:buFont typeface="Wingdings" panose="05000000000000000000" charset="0"/>
              <a:buChar char="l"/>
            </a:pPr>
            <a:r>
              <a:rPr lang="zh-CN" altLang="en-US" sz="2400" dirty="0">
                <a:latin typeface="微软雅黑" panose="020B0503020204020204" charset="-122"/>
                <a:ea typeface="微软雅黑" panose="020B0503020204020204" charset="-122"/>
              </a:rPr>
              <a:t>第七章监督中指出高等学校应当按年度</a:t>
            </a:r>
            <a:r>
              <a:rPr lang="zh-CN" altLang="en-US" sz="2400" dirty="0">
                <a:solidFill>
                  <a:schemeClr val="accent5">
                    <a:lumMod val="50000"/>
                  </a:schemeClr>
                </a:solidFill>
                <a:latin typeface="微软雅黑" panose="020B0503020204020204" charset="-122"/>
                <a:ea typeface="微软雅黑" panose="020B0503020204020204" charset="-122"/>
              </a:rPr>
              <a:t>发布学风建设工作报告</a:t>
            </a:r>
            <a:r>
              <a:rPr lang="zh-CN" altLang="en-US" sz="2400" dirty="0">
                <a:latin typeface="微软雅黑" panose="020B0503020204020204" charset="-122"/>
                <a:ea typeface="微软雅黑" panose="020B0503020204020204" charset="-122"/>
              </a:rPr>
              <a:t>，并向社会公开，接受社会监督。高等学校处理学术不端行为推诿塞责、隐瞒包庇、查处不力的，主管部门可以直接组织或者委托相关机构查处。</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02410" y="386715"/>
            <a:ext cx="7334162" cy="646331"/>
          </a:xfrm>
          <a:prstGeom prst="rect">
            <a:avLst/>
          </a:prstGeom>
          <a:noFill/>
        </p:spPr>
        <p:txBody>
          <a:bodyPr wrap="square" rtlCol="0">
            <a:spAutoFit/>
          </a:bodyPr>
          <a:lstStyle/>
          <a:p>
            <a:r>
              <a:rPr lang="zh-CN" altLang="en-US" sz="3600" b="1" dirty="0">
                <a:latin typeface="+mj-ea"/>
                <a:ea typeface="+mj-ea"/>
              </a:rPr>
              <a:t>（二）高校制度</a:t>
            </a:r>
            <a:r>
              <a:rPr lang="zh-CN" altLang="en-US" sz="3200" b="1" dirty="0">
                <a:latin typeface="+mj-ea"/>
                <a:ea typeface="+mj-ea"/>
              </a:rPr>
              <a:t>（以吉林大学为例）</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
        <p:nvSpPr>
          <p:cNvPr id="5" name="文本框 4"/>
          <p:cNvSpPr txBox="1"/>
          <p:nvPr/>
        </p:nvSpPr>
        <p:spPr>
          <a:xfrm>
            <a:off x="765810" y="1361440"/>
            <a:ext cx="11071225" cy="1737360"/>
          </a:xfrm>
          <a:prstGeom prst="rect">
            <a:avLst/>
          </a:prstGeom>
          <a:noFill/>
        </p:spPr>
        <p:txBody>
          <a:bodyPr wrap="square" rtlCol="0">
            <a:spAutoFit/>
          </a:bodyPr>
          <a:lstStyle/>
          <a:p>
            <a:pPr marL="342900" indent="-342900" fontAlgn="auto">
              <a:lnSpc>
                <a:spcPct val="150000"/>
              </a:lnSpc>
              <a:buFont typeface="Wingdings" panose="05000000000000000000" charset="0"/>
              <a:buChar char="l"/>
            </a:pPr>
            <a:r>
              <a:rPr lang="zh-CN" altLang="en-US" sz="2400">
                <a:solidFill>
                  <a:srgbClr val="C00000"/>
                </a:solidFill>
                <a:latin typeface="微软雅黑" panose="020B0503020204020204" charset="-122"/>
                <a:ea typeface="微软雅黑" panose="020B0503020204020204" charset="-122"/>
              </a:rPr>
              <a:t>吉林大学加强领导，构建学风建设工作体系</a:t>
            </a:r>
            <a:r>
              <a:rPr lang="zh-CN" altLang="en-US" sz="2400">
                <a:latin typeface="微软雅黑" panose="020B0503020204020204" charset="-122"/>
                <a:ea typeface="微软雅黑" panose="020B0503020204020204" charset="-122"/>
              </a:rPr>
              <a:t>。</a:t>
            </a:r>
          </a:p>
          <a:p>
            <a:pPr marL="342900" indent="-342900" fontAlgn="auto">
              <a:lnSpc>
                <a:spcPct val="150000"/>
              </a:lnSpc>
              <a:buFont typeface="Wingdings" panose="05000000000000000000" charset="0"/>
              <a:buChar char="Ø"/>
            </a:pPr>
            <a:r>
              <a:rPr lang="zh-CN" altLang="en-US" sz="2400">
                <a:latin typeface="微软雅黑" panose="020B0503020204020204" charset="-122"/>
                <a:ea typeface="微软雅黑" panose="020B0503020204020204" charset="-122"/>
              </a:rPr>
              <a:t>学风建设领导小组下设教师、研究生和本科生三个工作组，分别领导全校教师、研究生和本科生的学风建设工作。</a:t>
            </a:r>
          </a:p>
        </p:txBody>
      </p:sp>
      <p:sp>
        <p:nvSpPr>
          <p:cNvPr id="3" name="文本框 2"/>
          <p:cNvSpPr txBox="1"/>
          <p:nvPr/>
        </p:nvSpPr>
        <p:spPr>
          <a:xfrm>
            <a:off x="765810" y="3173730"/>
            <a:ext cx="11020425" cy="2834640"/>
          </a:xfrm>
          <a:prstGeom prst="rect">
            <a:avLst/>
          </a:prstGeom>
          <a:noFill/>
        </p:spPr>
        <p:txBody>
          <a:bodyPr wrap="square" rtlCol="0" anchor="t">
            <a:spAutoFit/>
          </a:bodyPr>
          <a:lstStyle/>
          <a:p>
            <a:pPr marL="342900" indent="-342900" fontAlgn="auto">
              <a:lnSpc>
                <a:spcPct val="150000"/>
              </a:lnSpc>
              <a:buFont typeface="Wingdings" panose="05000000000000000000" charset="0"/>
              <a:buChar char="l"/>
            </a:pPr>
            <a:r>
              <a:rPr lang="zh-CN" altLang="en-US" sz="2400">
                <a:solidFill>
                  <a:srgbClr val="C00000"/>
                </a:solidFill>
                <a:latin typeface="微软雅黑" panose="020B0503020204020204" charset="-122"/>
                <a:ea typeface="微软雅黑" panose="020B0503020204020204" charset="-122"/>
                <a:sym typeface="+mn-ea"/>
              </a:rPr>
              <a:t>吉林大学完善制度，构建学风建设保障机制。</a:t>
            </a:r>
          </a:p>
          <a:p>
            <a:pPr marL="342900" indent="-342900" fontAlgn="auto">
              <a:lnSpc>
                <a:spcPct val="150000"/>
              </a:lnSpc>
              <a:buFont typeface="Wingdings" panose="05000000000000000000" charset="0"/>
              <a:buChar char="Ø"/>
            </a:pPr>
            <a:r>
              <a:rPr lang="zh-CN" altLang="en-US" sz="2400">
                <a:latin typeface="微软雅黑" panose="020B0503020204020204" charset="-122"/>
                <a:ea typeface="微软雅黑" panose="020B0503020204020204" charset="-122"/>
                <a:sym typeface="+mn-ea"/>
              </a:rPr>
              <a:t>组织制定了《吉林大学加强学风建设实施细则》、《吉林大学学术道德规范》《吉林大学预防与处理学术不端行为实施细则》</a:t>
            </a:r>
          </a:p>
          <a:p>
            <a:pPr indent="0" fontAlgn="auto">
              <a:lnSpc>
                <a:spcPct val="150000"/>
              </a:lnSpc>
              <a:buFont typeface="Wingdings" panose="05000000000000000000" charset="0"/>
              <a:buNone/>
            </a:pPr>
            <a:endParaRPr lang="zh-CN" altLang="en-US" sz="2400">
              <a:latin typeface="微软雅黑" panose="020B0503020204020204" charset="-122"/>
              <a:ea typeface="微软雅黑" panose="020B0503020204020204" charset="-122"/>
              <a:sym typeface="+mn-ea"/>
            </a:endParaRPr>
          </a:p>
          <a:p>
            <a:pPr indent="0" fontAlgn="auto">
              <a:lnSpc>
                <a:spcPct val="150000"/>
              </a:lnSpc>
              <a:buFont typeface="Wingdings" panose="05000000000000000000" charset="0"/>
              <a:buNone/>
            </a:pPr>
            <a:endParaRPr lang="zh-CN" altLang="en-US" sz="2400"/>
          </a:p>
        </p:txBody>
      </p:sp>
      <p:sp>
        <p:nvSpPr>
          <p:cNvPr id="4" name="文本框 3"/>
          <p:cNvSpPr txBox="1"/>
          <p:nvPr/>
        </p:nvSpPr>
        <p:spPr>
          <a:xfrm>
            <a:off x="765810" y="4942840"/>
            <a:ext cx="9106535" cy="1554480"/>
          </a:xfrm>
          <a:prstGeom prst="rect">
            <a:avLst/>
          </a:prstGeom>
          <a:noFill/>
        </p:spPr>
        <p:txBody>
          <a:bodyPr wrap="square" rtlCol="0">
            <a:spAutoFit/>
          </a:bodyPr>
          <a:lstStyle/>
          <a:p>
            <a:pPr marL="342900" indent="-342900" fontAlgn="auto">
              <a:lnSpc>
                <a:spcPct val="150000"/>
              </a:lnSpc>
              <a:buFont typeface="Wingdings" panose="05000000000000000000" charset="0"/>
              <a:buChar char="l"/>
            </a:pPr>
            <a:r>
              <a:rPr lang="en-US" altLang="zh-CN" sz="2400">
                <a:solidFill>
                  <a:srgbClr val="C00000"/>
                </a:solidFill>
                <a:latin typeface="微软雅黑" panose="020B0503020204020204" charset="-122"/>
                <a:ea typeface="微软雅黑" panose="020B0503020204020204" charset="-122"/>
                <a:sym typeface="+mn-ea"/>
              </a:rPr>
              <a:t>吉林大学学风建设专题网站</a:t>
            </a:r>
            <a:r>
              <a:rPr lang="zh-CN" altLang="en-US" sz="2400">
                <a:solidFill>
                  <a:srgbClr val="C00000"/>
                </a:solidFill>
                <a:latin typeface="微软雅黑" panose="020B0503020204020204" charset="-122"/>
                <a:ea typeface="微软雅黑" panose="020B0503020204020204" charset="-122"/>
                <a:sym typeface="+mn-ea"/>
              </a:rPr>
              <a:t>的建立。</a:t>
            </a:r>
          </a:p>
          <a:p>
            <a:pPr marL="342900" indent="-342900" fontAlgn="auto">
              <a:lnSpc>
                <a:spcPct val="150000"/>
              </a:lnSpc>
              <a:buFont typeface="Wingdings" panose="05000000000000000000" charset="0"/>
              <a:buChar char="Ø"/>
            </a:pPr>
            <a:r>
              <a:rPr lang="zh-CN" altLang="en-US" sz="2400">
                <a:latin typeface="微软雅黑" panose="020B0503020204020204" charset="-122"/>
                <a:ea typeface="微软雅黑" panose="020B0503020204020204" charset="-122"/>
                <a:sym typeface="+mn-ea"/>
              </a:rPr>
              <a:t>学校学风建设工作“三落实”和“三公开”的重要平台。</a:t>
            </a:r>
            <a:endParaRPr lang="zh-CN" altLang="en-US" sz="2400">
              <a:latin typeface="微软雅黑" panose="020B0503020204020204" charset="-122"/>
              <a:ea typeface="微软雅黑" panose="020B0503020204020204" charset="-122"/>
            </a:endParaRPr>
          </a:p>
          <a:p>
            <a:endParaRPr lang="zh-CN" altLang="en-US" sz="2400">
              <a:latin typeface="微软雅黑" panose="020B0503020204020204" charset="-122"/>
              <a:ea typeface="微软雅黑" panose="020B0503020204020204"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2" grpId="0"/>
      <p:bldP spid="5" grpId="0"/>
      <p:bldP spid="3" grpId="0"/>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（二）高校制度</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sp>
        <p:nvSpPr>
          <p:cNvPr id="5" name="文本框 4"/>
          <p:cNvSpPr txBox="1"/>
          <p:nvPr/>
        </p:nvSpPr>
        <p:spPr>
          <a:xfrm>
            <a:off x="1197272" y="1248410"/>
            <a:ext cx="10206470" cy="5257800"/>
          </a:xfrm>
          <a:prstGeom prst="rect">
            <a:avLst/>
          </a:prstGeom>
          <a:noFill/>
        </p:spPr>
        <p:txBody>
          <a:bodyPr wrap="square" rtlCol="0">
            <a:spAutoFit/>
          </a:bodyPr>
          <a:lstStyle/>
          <a:p>
            <a:pPr marL="342900" indent="-342900" fontAlgn="auto">
              <a:lnSpc>
                <a:spcPct val="150000"/>
              </a:lnSpc>
              <a:buFont typeface="Wingdings" panose="05000000000000000000" charset="0"/>
              <a:buChar char="l"/>
            </a:pPr>
            <a:r>
              <a:rPr lang="zh-CN" altLang="en-US" sz="2400" dirty="0">
                <a:latin typeface="微软雅黑" panose="020B0503020204020204" charset="-122"/>
                <a:ea typeface="微软雅黑" panose="020B0503020204020204" charset="-122"/>
                <a:sym typeface="+mn-ea"/>
              </a:rPr>
              <a:t>《</a:t>
            </a:r>
            <a:r>
              <a:rPr lang="zh-CN" altLang="en-US" sz="2400" dirty="0">
                <a:solidFill>
                  <a:schemeClr val="accent5">
                    <a:lumMod val="50000"/>
                  </a:schemeClr>
                </a:solidFill>
                <a:latin typeface="微软雅黑" panose="020B0503020204020204" charset="-122"/>
                <a:ea typeface="微软雅黑" panose="020B0503020204020204" charset="-122"/>
                <a:sym typeface="+mn-ea"/>
              </a:rPr>
              <a:t>吉林大学加强学风建设实施细则</a:t>
            </a:r>
            <a:r>
              <a:rPr lang="zh-CN" altLang="en-US" sz="2400" dirty="0">
                <a:latin typeface="微软雅黑" panose="020B0503020204020204" charset="-122"/>
                <a:ea typeface="微软雅黑" panose="020B0503020204020204" charset="-122"/>
                <a:sym typeface="+mn-ea"/>
              </a:rPr>
              <a:t>》</a:t>
            </a:r>
          </a:p>
          <a:p>
            <a:pPr marL="342900" indent="-3429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sym typeface="+mn-ea"/>
              </a:rPr>
              <a:t>指导全校学风建设工作的统领性文件，包括总则、组织机构、工作机制、制度建设、措施和保障、附则等六个部分，内容涵盖学校今后学风建设领导机构、工作体系、工作机制、工作制度以及学风建设工作措施和保障等。</a:t>
            </a:r>
            <a:endParaRPr lang="zh-CN" altLang="en-US" sz="2400" dirty="0">
              <a:latin typeface="微软雅黑" panose="020B0503020204020204" charset="-122"/>
              <a:ea typeface="微软雅黑" panose="020B0503020204020204" charset="-122"/>
            </a:endParaRPr>
          </a:p>
          <a:p>
            <a:pPr indent="0" fontAlgn="auto">
              <a:lnSpc>
                <a:spcPct val="150000"/>
              </a:lnSpc>
              <a:buFont typeface="Wingdings" panose="05000000000000000000" charset="0"/>
              <a:buNone/>
            </a:pPr>
            <a:endParaRPr lang="zh-CN" altLang="en-US" sz="1000" dirty="0">
              <a:latin typeface="微软雅黑" panose="020B0503020204020204" charset="-122"/>
              <a:ea typeface="微软雅黑" panose="020B0503020204020204" charset="-122"/>
            </a:endParaRPr>
          </a:p>
          <a:p>
            <a:pPr marL="342900" indent="-342900" fontAlgn="auto">
              <a:lnSpc>
                <a:spcPct val="150000"/>
              </a:lnSpc>
              <a:buFont typeface="Wingdings" panose="05000000000000000000" charset="0"/>
              <a:buChar char="l"/>
            </a:pPr>
            <a:r>
              <a:rPr lang="zh-CN" altLang="en-US" sz="2400" dirty="0">
                <a:latin typeface="微软雅黑" panose="020B0503020204020204" charset="-122"/>
                <a:ea typeface="微软雅黑" panose="020B0503020204020204" charset="-122"/>
                <a:sym typeface="+mn-ea"/>
              </a:rPr>
              <a:t>《</a:t>
            </a:r>
            <a:r>
              <a:rPr lang="zh-CN" altLang="en-US" sz="2400" dirty="0">
                <a:solidFill>
                  <a:schemeClr val="accent5">
                    <a:lumMod val="50000"/>
                  </a:schemeClr>
                </a:solidFill>
                <a:latin typeface="微软雅黑" panose="020B0503020204020204" charset="-122"/>
                <a:ea typeface="微软雅黑" panose="020B0503020204020204" charset="-122"/>
                <a:sym typeface="+mn-ea"/>
              </a:rPr>
              <a:t>吉林大学学术道德规范</a:t>
            </a:r>
            <a:r>
              <a:rPr lang="zh-CN" altLang="en-US" sz="2400" dirty="0">
                <a:latin typeface="微软雅黑" panose="020B0503020204020204" charset="-122"/>
                <a:ea typeface="微软雅黑" panose="020B0503020204020204" charset="-122"/>
                <a:sym typeface="+mn-ea"/>
              </a:rPr>
              <a:t>》</a:t>
            </a:r>
            <a:endParaRPr lang="zh-CN" altLang="en-US" sz="2400" dirty="0">
              <a:latin typeface="微软雅黑" panose="020B0503020204020204" charset="-122"/>
              <a:ea typeface="微软雅黑" panose="020B0503020204020204" charset="-122"/>
            </a:endParaRPr>
          </a:p>
          <a:p>
            <a:pPr marL="342900" indent="-3429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sym typeface="+mn-ea"/>
              </a:rPr>
              <a:t>由总则、基本学术道德规范、工作机构与职责、学术不端行为调查处理、附则等五部分组成。</a:t>
            </a:r>
            <a:endParaRPr lang="zh-CN" altLang="en-US" sz="2400" dirty="0">
              <a:latin typeface="微软雅黑" panose="020B0503020204020204" charset="-122"/>
              <a:ea typeface="微软雅黑" panose="020B0503020204020204" charset="-122"/>
            </a:endParaRPr>
          </a:p>
          <a:p>
            <a:pPr marL="342900" indent="-342900" fontAlgn="auto">
              <a:lnSpc>
                <a:spcPct val="150000"/>
              </a:lnSpc>
              <a:buFont typeface="Wingdings" panose="05000000000000000000" charset="0"/>
              <a:buChar char="l"/>
            </a:pPr>
            <a:endParaRPr lang="zh-CN" altLang="en-US" sz="2400" dirty="0">
              <a:latin typeface="微软雅黑" panose="020B0503020204020204" charset="-122"/>
              <a:ea typeface="微软雅黑" panose="020B0503020204020204"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02410" y="386715"/>
            <a:ext cx="5016500" cy="640080"/>
          </a:xfrm>
          <a:prstGeom prst="rect">
            <a:avLst/>
          </a:prstGeom>
          <a:noFill/>
        </p:spPr>
        <p:txBody>
          <a:bodyPr wrap="square" rtlCol="0">
            <a:spAutoFit/>
          </a:bodyPr>
          <a:lstStyle/>
          <a:p>
            <a:r>
              <a:rPr lang="zh-CN" altLang="en-US" sz="3600" b="1">
                <a:latin typeface="+mj-ea"/>
                <a:ea typeface="+mj-ea"/>
              </a:rPr>
              <a:t>（二）高校制度</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chemeClr val="bg1"/>
                </a:solidFill>
                <a:latin typeface="+mj-ea"/>
                <a:ea typeface="+mj-ea"/>
              </a:rPr>
              <a:t>四</a:t>
            </a:r>
          </a:p>
        </p:txBody>
      </p:sp>
      <p:pic>
        <p:nvPicPr>
          <p:cNvPr id="3" name="图片 2"/>
          <p:cNvPicPr>
            <a:picLocks noChangeAspect="1"/>
          </p:cNvPicPr>
          <p:nvPr/>
        </p:nvPicPr>
        <p:blipFill>
          <a:blip r:embed="rId5" cstate="print"/>
          <a:stretch>
            <a:fillRect/>
          </a:stretch>
        </p:blipFill>
        <p:spPr>
          <a:xfrm>
            <a:off x="4126865" y="1026795"/>
            <a:ext cx="7856855" cy="533590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文本框 3"/>
          <p:cNvSpPr txBox="1"/>
          <p:nvPr/>
        </p:nvSpPr>
        <p:spPr>
          <a:xfrm>
            <a:off x="521970" y="1362075"/>
            <a:ext cx="3358515" cy="4480560"/>
          </a:xfrm>
          <a:prstGeom prst="rect">
            <a:avLst/>
          </a:prstGeom>
          <a:noFill/>
        </p:spPr>
        <p:txBody>
          <a:bodyPr wrap="square" rtlCol="0">
            <a:spAutoFit/>
          </a:bodyPr>
          <a:lstStyle/>
          <a:p>
            <a:pPr algn="ctr" fontAlgn="auto">
              <a:lnSpc>
                <a:spcPct val="150000"/>
              </a:lnSpc>
            </a:pPr>
            <a:r>
              <a:rPr lang="zh-CN" altLang="en-US" sz="2400" dirty="0">
                <a:latin typeface="微软雅黑" panose="020B0503020204020204" charset="-122"/>
                <a:ea typeface="微软雅黑" panose="020B0503020204020204" charset="-122"/>
              </a:rPr>
              <a:t>学风建设专题网站</a:t>
            </a:r>
          </a:p>
          <a:p>
            <a:pPr marL="457200" indent="-4572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组织机构</a:t>
            </a:r>
          </a:p>
          <a:p>
            <a:pPr marL="457200" indent="-4572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规章制度</a:t>
            </a:r>
          </a:p>
          <a:p>
            <a:pPr marL="457200" indent="-4572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公告通知</a:t>
            </a:r>
          </a:p>
          <a:p>
            <a:pPr marL="457200" indent="-4572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综合动态</a:t>
            </a:r>
          </a:p>
          <a:p>
            <a:pPr marL="457200" indent="-4572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师德典范</a:t>
            </a:r>
          </a:p>
          <a:p>
            <a:pPr marL="457200" indent="-4572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学子风采</a:t>
            </a:r>
          </a:p>
          <a:p>
            <a:pPr marL="457200" indent="-457200" fontAlgn="auto">
              <a:lnSpc>
                <a:spcPct val="150000"/>
              </a:lnSpc>
              <a:buFont typeface="Wingdings" panose="05000000000000000000" charset="0"/>
              <a:buChar char="Ø"/>
            </a:pPr>
            <a:r>
              <a:rPr lang="zh-CN" altLang="en-US" sz="2400" dirty="0">
                <a:latin typeface="微软雅黑" panose="020B0503020204020204" charset="-122"/>
                <a:ea typeface="微软雅黑" panose="020B0503020204020204" charset="-122"/>
              </a:rPr>
              <a:t>他山之石</a:t>
            </a:r>
          </a:p>
        </p:txBody>
      </p:sp>
      <p:sp>
        <p:nvSpPr>
          <p:cNvPr id="13" name="任意多边形 4"/>
          <p:cNvSpPr/>
          <p:nvPr>
            <p:custDataLst>
              <p:tags r:id="rId2"/>
            </p:custDataLst>
          </p:nvPr>
        </p:nvSpPr>
        <p:spPr bwMode="auto">
          <a:xfrm rot="2293815">
            <a:off x="10448934" y="461040"/>
            <a:ext cx="1953186" cy="1092879"/>
          </a:xfrm>
          <a:custGeom>
            <a:avLst/>
            <a:gdLst>
              <a:gd name="T0" fmla="*/ 0 w 1206500"/>
              <a:gd name="T1" fmla="*/ 463550 h 1003300"/>
              <a:gd name="T2" fmla="*/ 965200 w 1206500"/>
              <a:gd name="T3" fmla="*/ 0 h 1003300"/>
              <a:gd name="T4" fmla="*/ 920750 w 1206500"/>
              <a:gd name="T5" fmla="*/ 139700 h 1003300"/>
              <a:gd name="T6" fmla="*/ 984250 w 1206500"/>
              <a:gd name="T7" fmla="*/ 177800 h 1003300"/>
              <a:gd name="T8" fmla="*/ 977900 w 1206500"/>
              <a:gd name="T9" fmla="*/ 254000 h 1003300"/>
              <a:gd name="T10" fmla="*/ 1054100 w 1206500"/>
              <a:gd name="T11" fmla="*/ 254000 h 1003300"/>
              <a:gd name="T12" fmla="*/ 1143000 w 1206500"/>
              <a:gd name="T13" fmla="*/ 228600 h 1003300"/>
              <a:gd name="T14" fmla="*/ 1155700 w 1206500"/>
              <a:gd name="T15" fmla="*/ 361950 h 1003300"/>
              <a:gd name="T16" fmla="*/ 1041400 w 1206500"/>
              <a:gd name="T17" fmla="*/ 482600 h 1003300"/>
              <a:gd name="T18" fmla="*/ 1187450 w 1206500"/>
              <a:gd name="T19" fmla="*/ 400050 h 1003300"/>
              <a:gd name="T20" fmla="*/ 1085850 w 1206500"/>
              <a:gd name="T21" fmla="*/ 552450 h 1003300"/>
              <a:gd name="T22" fmla="*/ 1206500 w 1206500"/>
              <a:gd name="T23" fmla="*/ 520700 h 1003300"/>
              <a:gd name="T24" fmla="*/ 171450 w 1206500"/>
              <a:gd name="T25" fmla="*/ 1003300 h 1003300"/>
              <a:gd name="T26" fmla="*/ 209550 w 1206500"/>
              <a:gd name="T27" fmla="*/ 946150 h 1003300"/>
              <a:gd name="T28" fmla="*/ 292100 w 1206500"/>
              <a:gd name="T29" fmla="*/ 876300 h 1003300"/>
              <a:gd name="T30" fmla="*/ 133350 w 1206500"/>
              <a:gd name="T31" fmla="*/ 863600 h 1003300"/>
              <a:gd name="T32" fmla="*/ 222250 w 1206500"/>
              <a:gd name="T33" fmla="*/ 774700 h 1003300"/>
              <a:gd name="T34" fmla="*/ 101600 w 1206500"/>
              <a:gd name="T35" fmla="*/ 762000 h 1003300"/>
              <a:gd name="T36" fmla="*/ 190500 w 1206500"/>
              <a:gd name="T37" fmla="*/ 647700 h 1003300"/>
              <a:gd name="T38" fmla="*/ 57150 w 1206500"/>
              <a:gd name="T39" fmla="*/ 615950 h 1003300"/>
              <a:gd name="T40" fmla="*/ 57150 w 1206500"/>
              <a:gd name="T41" fmla="*/ 565150 h 1003300"/>
              <a:gd name="T42" fmla="*/ 133350 w 1206500"/>
              <a:gd name="T43" fmla="*/ 514350 h 1003300"/>
              <a:gd name="T44" fmla="*/ 0 w 1206500"/>
              <a:gd name="T45" fmla="*/ 463550 h 100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6500" h="1003300">
                <a:moveTo>
                  <a:pt x="0" y="463550"/>
                </a:moveTo>
                <a:lnTo>
                  <a:pt x="965200" y="0"/>
                </a:lnTo>
                <a:lnTo>
                  <a:pt x="920750" y="139700"/>
                </a:lnTo>
                <a:lnTo>
                  <a:pt x="984250" y="177800"/>
                </a:lnTo>
                <a:lnTo>
                  <a:pt x="977900" y="254000"/>
                </a:lnTo>
                <a:lnTo>
                  <a:pt x="1054100" y="254000"/>
                </a:lnTo>
                <a:lnTo>
                  <a:pt x="1143000" y="228600"/>
                </a:lnTo>
                <a:lnTo>
                  <a:pt x="1155700" y="361950"/>
                </a:lnTo>
                <a:lnTo>
                  <a:pt x="1041400" y="482600"/>
                </a:lnTo>
                <a:lnTo>
                  <a:pt x="1187450" y="400050"/>
                </a:lnTo>
                <a:lnTo>
                  <a:pt x="1085850" y="552450"/>
                </a:lnTo>
                <a:lnTo>
                  <a:pt x="1206500" y="520700"/>
                </a:lnTo>
                <a:lnTo>
                  <a:pt x="171450" y="1003300"/>
                </a:lnTo>
                <a:lnTo>
                  <a:pt x="209550" y="946150"/>
                </a:lnTo>
                <a:lnTo>
                  <a:pt x="292100" y="876300"/>
                </a:lnTo>
                <a:lnTo>
                  <a:pt x="133350" y="863600"/>
                </a:lnTo>
                <a:lnTo>
                  <a:pt x="222250" y="774700"/>
                </a:lnTo>
                <a:lnTo>
                  <a:pt x="101600" y="762000"/>
                </a:lnTo>
                <a:lnTo>
                  <a:pt x="190500" y="647700"/>
                </a:lnTo>
                <a:lnTo>
                  <a:pt x="57150" y="615950"/>
                </a:lnTo>
                <a:lnTo>
                  <a:pt x="57150" y="565150"/>
                </a:lnTo>
                <a:lnTo>
                  <a:pt x="133350" y="514350"/>
                </a:lnTo>
                <a:lnTo>
                  <a:pt x="0" y="463550"/>
                </a:lnTo>
                <a:close/>
              </a:path>
            </a:pathLst>
          </a:custGeom>
          <a:solidFill>
            <a:schemeClr val="bg1">
              <a:lumMod val="75000"/>
              <a:alpha val="64000"/>
            </a:schemeClr>
          </a:solidFill>
          <a:ln>
            <a:noFill/>
          </a:ln>
        </p:spPr>
        <p:txBody>
          <a:bodyPr anchor="ctr">
            <a:normAutofit/>
          </a:bodyPr>
          <a:lstStyle/>
          <a:p>
            <a:endParaRPr lang="zh-CN" alt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A65A222-167B-4D5F-BD16-52BCB37322F5}"/>
              </a:ext>
            </a:extLst>
          </p:cNvPr>
          <p:cNvSpPr>
            <a:spLocks noGrp="1"/>
          </p:cNvSpPr>
          <p:nvPr>
            <p:ph type="title"/>
          </p:nvPr>
        </p:nvSpPr>
        <p:spPr/>
        <p:txBody>
          <a:bodyPr/>
          <a:lstStyle/>
          <a:p>
            <a:r>
              <a:rPr lang="zh-CN" altLang="en-US" dirty="0"/>
              <a:t>结束语</a:t>
            </a:r>
          </a:p>
        </p:txBody>
      </p:sp>
      <p:sp>
        <p:nvSpPr>
          <p:cNvPr id="3" name="内容占位符 2">
            <a:extLst>
              <a:ext uri="{FF2B5EF4-FFF2-40B4-BE49-F238E27FC236}">
                <a16:creationId xmlns:a16="http://schemas.microsoft.com/office/drawing/2014/main" xmlns="" id="{96A0B79E-7E77-4282-A3A4-E8A4CD1C046F}"/>
              </a:ext>
            </a:extLst>
          </p:cNvPr>
          <p:cNvSpPr>
            <a:spLocks noGrp="1"/>
          </p:cNvSpPr>
          <p:nvPr>
            <p:ph idx="1"/>
          </p:nvPr>
        </p:nvSpPr>
        <p:spPr>
          <a:xfrm>
            <a:off x="838200" y="1651243"/>
            <a:ext cx="10515600" cy="3559949"/>
          </a:xfrm>
        </p:spPr>
        <p:txBody>
          <a:bodyPr>
            <a:normAutofit fontScale="92500" lnSpcReduction="10000"/>
          </a:bodyPr>
          <a:lstStyle/>
          <a:p>
            <a:pPr marL="0" indent="0">
              <a:buNone/>
            </a:pPr>
            <a:endParaRPr lang="en-US" altLang="zh-CN" dirty="0"/>
          </a:p>
          <a:p>
            <a:pPr marL="0" indent="0">
              <a:buNone/>
            </a:pPr>
            <a:r>
              <a:rPr lang="zh-CN" altLang="en-US" dirty="0"/>
              <a:t>高校科研诚信                               如何培养人</a:t>
            </a:r>
            <a:endParaRPr lang="en-US" altLang="zh-CN" dirty="0"/>
          </a:p>
          <a:p>
            <a:pPr marL="0" indent="0">
              <a:buNone/>
            </a:pPr>
            <a:r>
              <a:rPr lang="en-US" altLang="zh-CN" dirty="0"/>
              <a:t>                                                     </a:t>
            </a:r>
            <a:r>
              <a:rPr lang="zh-CN" altLang="en-US" dirty="0"/>
              <a:t>培养什么人</a:t>
            </a:r>
            <a:endParaRPr lang="en-US" altLang="zh-CN" dirty="0"/>
          </a:p>
          <a:p>
            <a:pPr marL="0" indent="0">
              <a:buNone/>
            </a:pPr>
            <a:endParaRPr lang="en-US" altLang="zh-CN" dirty="0"/>
          </a:p>
          <a:p>
            <a:pPr marL="0" indent="0">
              <a:buNone/>
            </a:pPr>
            <a:endParaRPr lang="en-US" altLang="zh-CN" dirty="0"/>
          </a:p>
          <a:p>
            <a:pPr marL="0" indent="0">
              <a:buNone/>
            </a:pPr>
            <a:r>
              <a:rPr lang="zh-CN" altLang="en-US" dirty="0"/>
              <a:t>高校科研诚信在建设社会诚信中重要导向作用</a:t>
            </a:r>
            <a:endParaRPr lang="en-US" altLang="zh-CN" dirty="0"/>
          </a:p>
          <a:p>
            <a:pPr marL="0" indent="0">
              <a:buNone/>
            </a:pPr>
            <a:endParaRPr lang="en-US" altLang="zh-CN" dirty="0"/>
          </a:p>
          <a:p>
            <a:pPr marL="0" indent="0">
              <a:buNone/>
            </a:pPr>
            <a:endParaRPr lang="en-US" altLang="zh-CN" dirty="0"/>
          </a:p>
          <a:p>
            <a:pPr marL="0" indent="0">
              <a:buNone/>
            </a:pPr>
            <a:r>
              <a:rPr lang="zh-CN" altLang="en-US" dirty="0"/>
              <a:t>教育   治理    监督                      长效机制</a:t>
            </a:r>
          </a:p>
        </p:txBody>
      </p:sp>
      <p:sp>
        <p:nvSpPr>
          <p:cNvPr id="4" name="箭头: V 形 3">
            <a:extLst>
              <a:ext uri="{FF2B5EF4-FFF2-40B4-BE49-F238E27FC236}">
                <a16:creationId xmlns:a16="http://schemas.microsoft.com/office/drawing/2014/main" xmlns="" id="{28C6CBF9-685F-415A-8A98-5B651598888D}"/>
              </a:ext>
            </a:extLst>
          </p:cNvPr>
          <p:cNvSpPr/>
          <p:nvPr/>
        </p:nvSpPr>
        <p:spPr>
          <a:xfrm>
            <a:off x="3062797" y="1997473"/>
            <a:ext cx="1953087" cy="8611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虚尾 4">
            <a:extLst>
              <a:ext uri="{FF2B5EF4-FFF2-40B4-BE49-F238E27FC236}">
                <a16:creationId xmlns:a16="http://schemas.microsoft.com/office/drawing/2014/main" xmlns="" id="{6A123F75-EEA4-422C-A8C3-4372EB27A76D}"/>
              </a:ext>
            </a:extLst>
          </p:cNvPr>
          <p:cNvSpPr/>
          <p:nvPr/>
        </p:nvSpPr>
        <p:spPr>
          <a:xfrm>
            <a:off x="3551068" y="4820574"/>
            <a:ext cx="976544" cy="25745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76780972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6636" y="1605571"/>
            <a:ext cx="10013670" cy="329184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en-US" sz="2000" dirty="0">
                <a:solidFill>
                  <a:srgbClr val="4B4D4F"/>
                </a:solidFill>
                <a:latin typeface="微软雅黑" panose="020B0503020204020204" charset="-122"/>
                <a:ea typeface="微软雅黑" panose="020B0503020204020204" charset="-122"/>
              </a:rPr>
              <a:t>李连生，原西部某大学教授、博士生导师，曾获“长江学者”称号。</a:t>
            </a:r>
            <a:r>
              <a:rPr lang="en-US" altLang="zh-CN" sz="2000" dirty="0">
                <a:solidFill>
                  <a:srgbClr val="4B4D4F"/>
                </a:solidFill>
                <a:latin typeface="微软雅黑" panose="020B0503020204020204" charset="-122"/>
                <a:ea typeface="微软雅黑" panose="020B0503020204020204" charset="-122"/>
              </a:rPr>
              <a:t>2007</a:t>
            </a:r>
            <a:r>
              <a:rPr lang="zh-CN" altLang="en-US" sz="2000" dirty="0">
                <a:solidFill>
                  <a:srgbClr val="4B4D4F"/>
                </a:solidFill>
                <a:latin typeface="微软雅黑" panose="020B0503020204020204" charset="-122"/>
                <a:ea typeface="微软雅黑" panose="020B0503020204020204" charset="-122"/>
              </a:rPr>
              <a:t>年底，该校陈永江等</a:t>
            </a:r>
            <a:r>
              <a:rPr lang="en-US" altLang="zh-CN" sz="2000" dirty="0">
                <a:solidFill>
                  <a:srgbClr val="4B4D4F"/>
                </a:solidFill>
                <a:latin typeface="微软雅黑" panose="020B0503020204020204" charset="-122"/>
                <a:ea typeface="微软雅黑" panose="020B0503020204020204" charset="-122"/>
              </a:rPr>
              <a:t>6</a:t>
            </a:r>
            <a:r>
              <a:rPr lang="zh-CN" altLang="en-US" sz="2000" dirty="0">
                <a:solidFill>
                  <a:srgbClr val="4B4D4F"/>
                </a:solidFill>
                <a:latin typeface="微软雅黑" panose="020B0503020204020204" charset="-122"/>
                <a:ea typeface="微软雅黑" panose="020B0503020204020204" charset="-122"/>
              </a:rPr>
              <a:t>位教授向学校实名举报，李连生、束鹏程在申报“教育部科技进步一等奖”和“国家科技进步二等奖”时，</a:t>
            </a:r>
            <a:r>
              <a:rPr lang="zh-CN" altLang="en-US" sz="2000" dirty="0">
                <a:solidFill>
                  <a:schemeClr val="accent5">
                    <a:lumMod val="50000"/>
                  </a:schemeClr>
                </a:solidFill>
                <a:latin typeface="微软雅黑" panose="020B0503020204020204" charset="-122"/>
                <a:ea typeface="微软雅黑" panose="020B0503020204020204" charset="-122"/>
              </a:rPr>
              <a:t>夸大研究成果，把他人已解决的问题说成自己的发明；</a:t>
            </a:r>
            <a:r>
              <a:rPr lang="zh-CN" altLang="en-US" sz="2000" dirty="0">
                <a:solidFill>
                  <a:srgbClr val="4B4D4F"/>
                </a:solidFill>
                <a:latin typeface="微软雅黑" panose="020B0503020204020204" charset="-122"/>
                <a:ea typeface="微软雅黑" panose="020B0503020204020204" charset="-122"/>
              </a:rPr>
              <a:t>虚报科研成果转化后的“经济效益”，其“涡旋式空调压缩机”转化后造成企业亏损</a:t>
            </a:r>
            <a:r>
              <a:rPr lang="en-US" altLang="zh-CN" sz="2000" dirty="0">
                <a:solidFill>
                  <a:srgbClr val="4B4D4F"/>
                </a:solidFill>
                <a:latin typeface="微软雅黑" panose="020B0503020204020204" charset="-122"/>
                <a:ea typeface="微软雅黑" panose="020B0503020204020204" charset="-122"/>
              </a:rPr>
              <a:t>3631.5</a:t>
            </a:r>
            <a:r>
              <a:rPr lang="zh-CN" altLang="en-US" sz="2000" dirty="0">
                <a:solidFill>
                  <a:srgbClr val="4B4D4F"/>
                </a:solidFill>
                <a:latin typeface="微软雅黑" panose="020B0503020204020204" charset="-122"/>
                <a:ea typeface="微软雅黑" panose="020B0503020204020204" charset="-122"/>
              </a:rPr>
              <a:t>万元。（新华社、人民网）</a:t>
            </a:r>
            <a:endParaRPr lang="en-US" altLang="zh-CN" sz="2000" dirty="0">
              <a:solidFill>
                <a:srgbClr val="4B4D4F"/>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l"/>
            </a:pPr>
            <a:r>
              <a:rPr lang="en-US" altLang="zh-CN" sz="2000" dirty="0">
                <a:solidFill>
                  <a:srgbClr val="4B4D4F"/>
                </a:solidFill>
                <a:latin typeface="微软雅黑" panose="020B0503020204020204" charset="-122"/>
                <a:ea typeface="微软雅黑" panose="020B0503020204020204" charset="-122"/>
              </a:rPr>
              <a:t>6</a:t>
            </a:r>
            <a:r>
              <a:rPr lang="zh-CN" altLang="en-US" sz="2000" dirty="0">
                <a:solidFill>
                  <a:srgbClr val="4B4D4F"/>
                </a:solidFill>
                <a:latin typeface="微软雅黑" panose="020B0503020204020204" charset="-122"/>
                <a:ea typeface="微软雅黑" panose="020B0503020204020204" charset="-122"/>
              </a:rPr>
              <a:t>位教授还认为，李连生的专著</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涡旋压缩机</a:t>
            </a:r>
            <a:r>
              <a:rPr lang="en-US" altLang="zh-CN" sz="2000" dirty="0">
                <a:solidFill>
                  <a:srgbClr val="4B4D4F"/>
                </a:solidFill>
                <a:latin typeface="微软雅黑" panose="020B0503020204020204" charset="-122"/>
                <a:ea typeface="微软雅黑" panose="020B0503020204020204" charset="-122"/>
              </a:rPr>
              <a:t>》</a:t>
            </a:r>
            <a:r>
              <a:rPr lang="zh-CN" altLang="en-US" sz="2000" dirty="0">
                <a:solidFill>
                  <a:srgbClr val="4B4D4F"/>
                </a:solidFill>
                <a:latin typeface="微软雅黑" panose="020B0503020204020204" charset="-122"/>
                <a:ea typeface="微软雅黑" panose="020B0503020204020204" charset="-122"/>
              </a:rPr>
              <a:t>一书，</a:t>
            </a:r>
            <a:r>
              <a:rPr lang="zh-CN" altLang="en-US" sz="2000" dirty="0">
                <a:solidFill>
                  <a:schemeClr val="accent5">
                    <a:lumMod val="50000"/>
                  </a:schemeClr>
                </a:solidFill>
                <a:latin typeface="微软雅黑" panose="020B0503020204020204" charset="-122"/>
                <a:ea typeface="微软雅黑" panose="020B0503020204020204" charset="-122"/>
              </a:rPr>
              <a:t>涉嫌剽窃日本学者森下悦生</a:t>
            </a:r>
            <a:r>
              <a:rPr lang="en-US" altLang="zh-CN" sz="2000" dirty="0">
                <a:solidFill>
                  <a:schemeClr val="accent5">
                    <a:lumMod val="50000"/>
                  </a:schemeClr>
                </a:solidFill>
                <a:latin typeface="微软雅黑" panose="020B0503020204020204" charset="-122"/>
                <a:ea typeface="微软雅黑" panose="020B0503020204020204" charset="-122"/>
              </a:rPr>
              <a:t>41</a:t>
            </a:r>
            <a:r>
              <a:rPr lang="zh-CN" altLang="en-US" sz="2000" dirty="0">
                <a:solidFill>
                  <a:schemeClr val="accent5">
                    <a:lumMod val="50000"/>
                  </a:schemeClr>
                </a:solidFill>
                <a:latin typeface="微软雅黑" panose="020B0503020204020204" charset="-122"/>
                <a:ea typeface="微软雅黑" panose="020B0503020204020204" charset="-122"/>
              </a:rPr>
              <a:t>组公式、</a:t>
            </a:r>
            <a:r>
              <a:rPr lang="en-US" altLang="zh-CN" sz="2000" dirty="0">
                <a:solidFill>
                  <a:schemeClr val="accent5">
                    <a:lumMod val="50000"/>
                  </a:schemeClr>
                </a:solidFill>
                <a:latin typeface="微软雅黑" panose="020B0503020204020204" charset="-122"/>
                <a:ea typeface="微软雅黑" panose="020B0503020204020204" charset="-122"/>
              </a:rPr>
              <a:t>15</a:t>
            </a:r>
            <a:r>
              <a:rPr lang="zh-CN" altLang="en-US" sz="2000" dirty="0">
                <a:solidFill>
                  <a:schemeClr val="accent5">
                    <a:lumMod val="50000"/>
                  </a:schemeClr>
                </a:solidFill>
                <a:latin typeface="微软雅黑" panose="020B0503020204020204" charset="-122"/>
                <a:ea typeface="微软雅黑" panose="020B0503020204020204" charset="-122"/>
              </a:rPr>
              <a:t>幅图表。</a:t>
            </a:r>
            <a:r>
              <a:rPr lang="zh-CN" altLang="en-US" sz="2000" dirty="0">
                <a:latin typeface="微软雅黑" panose="020B0503020204020204" charset="-122"/>
                <a:ea typeface="微软雅黑" panose="020B0503020204020204" charset="-122"/>
              </a:rPr>
              <a:t>（华商网</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华商报）</a:t>
            </a:r>
          </a:p>
        </p:txBody>
      </p:sp>
      <p:sp>
        <p:nvSpPr>
          <p:cNvPr id="6" name="文本框 5"/>
          <p:cNvSpPr txBox="1"/>
          <p:nvPr/>
        </p:nvSpPr>
        <p:spPr>
          <a:xfrm>
            <a:off x="1502409" y="386715"/>
            <a:ext cx="5315249" cy="640080"/>
          </a:xfrm>
          <a:prstGeom prst="rect">
            <a:avLst/>
          </a:prstGeom>
          <a:noFill/>
        </p:spPr>
        <p:txBody>
          <a:bodyPr wrap="square" rtlCol="0">
            <a:spAutoFit/>
          </a:bodyPr>
          <a:lstStyle/>
          <a:p>
            <a:r>
              <a:rPr lang="zh-CN" altLang="en-US" sz="3600" b="1" dirty="0">
                <a:solidFill>
                  <a:srgbClr val="4B4D4F"/>
                </a:solidFill>
                <a:latin typeface="黑体" panose="02010609060101010101" pitchFamily="49" charset="-122"/>
              </a:rPr>
              <a:t>典型案例二</a:t>
            </a:r>
          </a:p>
        </p:txBody>
      </p:sp>
      <p:grpSp>
        <p:nvGrpSpPr>
          <p:cNvPr id="38" name="Group 4"/>
          <p:cNvGrpSpPr>
            <a:grpSpLocks noChangeAspect="1"/>
          </p:cNvGrpSpPr>
          <p:nvPr/>
        </p:nvGrpSpPr>
        <p:grpSpPr bwMode="auto">
          <a:xfrm>
            <a:off x="350944" y="-1951207"/>
            <a:ext cx="845692" cy="3199616"/>
            <a:chOff x="381" y="478"/>
            <a:chExt cx="531" cy="2009"/>
          </a:xfrm>
          <a:effectLst>
            <a:outerShdw blurRad="88900" dist="63500" dir="2700000" algn="tl" rotWithShape="0">
              <a:prstClr val="black">
                <a:alpha val="40000"/>
              </a:prstClr>
            </a:outerShdw>
          </a:effectLst>
        </p:grpSpPr>
        <p:sp>
          <p:nvSpPr>
            <p:cNvPr id="39" name="AutoShape 3"/>
            <p:cNvSpPr>
              <a:spLocks noChangeAspect="1" noChangeArrowheads="1" noTextEdit="1"/>
            </p:cNvSpPr>
            <p:nvPr/>
          </p:nvSpPr>
          <p:spPr bwMode="auto">
            <a:xfrm>
              <a:off x="381" y="480"/>
              <a:ext cx="531" cy="2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0" name="Freeform 5"/>
            <p:cNvSpPr/>
            <p:nvPr/>
          </p:nvSpPr>
          <p:spPr bwMode="auto">
            <a:xfrm>
              <a:off x="383" y="478"/>
              <a:ext cx="529" cy="2009"/>
            </a:xfrm>
            <a:custGeom>
              <a:avLst/>
              <a:gdLst>
                <a:gd name="T0" fmla="*/ 529 w 529"/>
                <a:gd name="T1" fmla="*/ 2009 h 2009"/>
                <a:gd name="T2" fmla="*/ 261 w 529"/>
                <a:gd name="T3" fmla="*/ 1879 h 2009"/>
                <a:gd name="T4" fmla="*/ 0 w 529"/>
                <a:gd name="T5" fmla="*/ 2009 h 2009"/>
                <a:gd name="T6" fmla="*/ 0 w 529"/>
                <a:gd name="T7" fmla="*/ 0 h 2009"/>
                <a:gd name="T8" fmla="*/ 529 w 529"/>
                <a:gd name="T9" fmla="*/ 0 h 2009"/>
                <a:gd name="T10" fmla="*/ 529 w 529"/>
                <a:gd name="T11" fmla="*/ 2009 h 2009"/>
              </a:gdLst>
              <a:ahLst/>
              <a:cxnLst>
                <a:cxn ang="0">
                  <a:pos x="T0" y="T1"/>
                </a:cxn>
                <a:cxn ang="0">
                  <a:pos x="T2" y="T3"/>
                </a:cxn>
                <a:cxn ang="0">
                  <a:pos x="T4" y="T5"/>
                </a:cxn>
                <a:cxn ang="0">
                  <a:pos x="T6" y="T7"/>
                </a:cxn>
                <a:cxn ang="0">
                  <a:pos x="T8" y="T9"/>
                </a:cxn>
                <a:cxn ang="0">
                  <a:pos x="T10" y="T11"/>
                </a:cxn>
              </a:cxnLst>
              <a:rect l="0" t="0" r="r" b="b"/>
              <a:pathLst>
                <a:path w="529" h="2009">
                  <a:moveTo>
                    <a:pt x="529" y="2009"/>
                  </a:moveTo>
                  <a:lnTo>
                    <a:pt x="261" y="1879"/>
                  </a:lnTo>
                  <a:lnTo>
                    <a:pt x="0" y="2009"/>
                  </a:lnTo>
                  <a:lnTo>
                    <a:pt x="0" y="0"/>
                  </a:lnTo>
                  <a:lnTo>
                    <a:pt x="529" y="0"/>
                  </a:lnTo>
                  <a:lnTo>
                    <a:pt x="529" y="2009"/>
                  </a:lnTo>
                  <a:close/>
                </a:path>
              </a:pathLst>
            </a:custGeom>
            <a:solidFill>
              <a:srgbClr val="F0252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4B4D4F"/>
                </a:solidFill>
              </a:endParaRPr>
            </a:p>
          </p:txBody>
        </p:sp>
        <p:sp>
          <p:nvSpPr>
            <p:cNvPr id="41" name="Freeform 6"/>
            <p:cNvSpPr/>
            <p:nvPr/>
          </p:nvSpPr>
          <p:spPr bwMode="auto">
            <a:xfrm>
              <a:off x="426" y="537"/>
              <a:ext cx="443" cy="1877"/>
            </a:xfrm>
            <a:custGeom>
              <a:avLst/>
              <a:gdLst>
                <a:gd name="T0" fmla="*/ 443 w 443"/>
                <a:gd name="T1" fmla="*/ 1877 h 1877"/>
                <a:gd name="T2" fmla="*/ 218 w 443"/>
                <a:gd name="T3" fmla="*/ 1756 h 1877"/>
                <a:gd name="T4" fmla="*/ 0 w 443"/>
                <a:gd name="T5" fmla="*/ 1877 h 1877"/>
                <a:gd name="T6" fmla="*/ 0 w 443"/>
                <a:gd name="T7" fmla="*/ 0 h 1877"/>
                <a:gd name="T8" fmla="*/ 443 w 443"/>
                <a:gd name="T9" fmla="*/ 0 h 1877"/>
                <a:gd name="T10" fmla="*/ 443 w 443"/>
                <a:gd name="T11" fmla="*/ 1877 h 1877"/>
              </a:gdLst>
              <a:ahLst/>
              <a:cxnLst>
                <a:cxn ang="0">
                  <a:pos x="T0" y="T1"/>
                </a:cxn>
                <a:cxn ang="0">
                  <a:pos x="T2" y="T3"/>
                </a:cxn>
                <a:cxn ang="0">
                  <a:pos x="T4" y="T5"/>
                </a:cxn>
                <a:cxn ang="0">
                  <a:pos x="T6" y="T7"/>
                </a:cxn>
                <a:cxn ang="0">
                  <a:pos x="T8" y="T9"/>
                </a:cxn>
                <a:cxn ang="0">
                  <a:pos x="T10" y="T11"/>
                </a:cxn>
              </a:cxnLst>
              <a:rect l="0" t="0" r="r" b="b"/>
              <a:pathLst>
                <a:path w="443" h="1877">
                  <a:moveTo>
                    <a:pt x="443" y="1877"/>
                  </a:moveTo>
                  <a:lnTo>
                    <a:pt x="218" y="1756"/>
                  </a:lnTo>
                  <a:lnTo>
                    <a:pt x="0" y="1877"/>
                  </a:lnTo>
                  <a:lnTo>
                    <a:pt x="0" y="0"/>
                  </a:lnTo>
                  <a:lnTo>
                    <a:pt x="443" y="0"/>
                  </a:lnTo>
                  <a:lnTo>
                    <a:pt x="443" y="1877"/>
                  </a:lnTo>
                  <a:close/>
                </a:path>
              </a:pathLst>
            </a:custGeom>
            <a:noFill/>
            <a:ln w="19050" cap="flat">
              <a:solidFill>
                <a:srgbClr val="FFFFFF"/>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rgbClr val="4B4D4F"/>
                </a:solidFill>
              </a:endParaRPr>
            </a:p>
          </p:txBody>
        </p:sp>
      </p:grpSp>
      <p:sp>
        <p:nvSpPr>
          <p:cNvPr id="42" name="文本框 41"/>
          <p:cNvSpPr txBox="1"/>
          <p:nvPr/>
        </p:nvSpPr>
        <p:spPr>
          <a:xfrm>
            <a:off x="420370" y="386715"/>
            <a:ext cx="706755" cy="579120"/>
          </a:xfrm>
          <a:prstGeom prst="rect">
            <a:avLst/>
          </a:prstGeom>
          <a:noFill/>
        </p:spPr>
        <p:txBody>
          <a:bodyPr wrap="square" rtlCol="0">
            <a:spAutoFit/>
          </a:bodyPr>
          <a:lstStyle/>
          <a:p>
            <a:pPr algn="ctr"/>
            <a:r>
              <a:rPr lang="zh-CN" altLang="en-US" sz="3200" dirty="0">
                <a:solidFill>
                  <a:srgbClr val="FFFFFF"/>
                </a:solidFill>
                <a:latin typeface="黑体" panose="02010609060101010101" pitchFamily="49" charset="-122"/>
              </a:rPr>
              <a:t>二</a:t>
            </a:r>
            <a:endParaRPr lang="en-US" altLang="zh-CN" sz="3200" dirty="0">
              <a:solidFill>
                <a:srgbClr val="FFFFFF"/>
              </a:solidFill>
              <a:latin typeface="黑体" panose="02010609060101010101" pitchFamily="49"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5"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4" grpId="11"/>
      <p:bldP spid="4" grpId="12"/>
      <p:bldP spid="4" grpId="13"/>
      <p:bldP spid="4" grpId="14"/>
      <p:bldP spid="4" grpId="15"/>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dirty="0"/>
              <a:t>THANKS</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96"/>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10"/>
  <p:tag name="KSO_WM_SLIDE_INDEX" val="10"/>
  <p:tag name="KSO_WM_SLIDE_ITEM_CNT" val="5"/>
  <p:tag name="KSO_WM_SLIDE_LAYOUT" val="a_l"/>
  <p:tag name="KSO_WM_SLIDE_LAYOUT_CNT" val="1_1"/>
  <p:tag name="KSO_WM_SLIDE_TYPE" val="contents"/>
  <p:tag name="KSO_WM_BEAUTIFY_FLAG" val="#wm#"/>
  <p:tag name="KSO_WM_DIAGRAM_GROUP_CODE" val="l1-1"/>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0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0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10*a*1"/>
  <p:tag name="KSO_WM_UNIT_CLEAR" val="1"/>
  <p:tag name="KSO_WM_UNIT_LAYERLEVEL" val="1"/>
  <p:tag name="KSO_WM_UNIT_VALUE" val="4"/>
  <p:tag name="KSO_WM_UNIT_ISCONTENTSTITLE" val="1"/>
  <p:tag name="KSO_WM_UNIT_HIGHLIGHT" val="0"/>
  <p:tag name="KSO_WM_UNIT_COMPATIBLE" val="0"/>
  <p:tag name="KSO_WM_UNIT_PRESET_TEXT" val="Contents"/>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l_i"/>
  <p:tag name="KSO_WM_UNIT_INDEX" val="1_1"/>
  <p:tag name="KSO_WM_UNIT_ID" val="custom160396_10*l_i*1_1"/>
  <p:tag name="KSO_WM_UNIT_CLEAR" val="1"/>
  <p:tag name="KSO_WM_UNIT_LAYERLEVEL" val="1_1"/>
  <p:tag name="KSO_WM_DIAGRAM_GROUP_CODE" val="l1-1"/>
</p:tagLst>
</file>

<file path=ppt/tags/tag1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12"/>
  <p:tag name="KSO_WM_SLIDE_INDEX" val="12"/>
  <p:tag name="KSO_WM_SLIDE_ITEM_CNT" val="2"/>
  <p:tag name="KSO_WM_SLIDE_LAYOUT" val="a_b_e"/>
  <p:tag name="KSO_WM_SLIDE_LAYOUT_CNT" val="1_1_1"/>
  <p:tag name="KSO_WM_SLIDE_TYPE" val="sectionTitle"/>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e"/>
  <p:tag name="KSO_WM_UNIT_INDEX" val="1"/>
  <p:tag name="KSO_WM_UNIT_ID" val="custom160396_12*e*1"/>
  <p:tag name="KSO_WM_UNIT_CLEAR" val="1"/>
  <p:tag name="KSO_WM_UNIT_LAYERLEVEL" val="1"/>
  <p:tag name="KSO_WM_UNIT_VALUE" val="3"/>
  <p:tag name="KSO_WM_UNIT_HIGHLIGHT" val="0"/>
  <p:tag name="KSO_WM_UNIT_COMPATIBLE" val="1"/>
  <p:tag name="KSO_WM_UNIT_PRESET_TEXT" val="01"/>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6_12*i*1"/>
  <p:tag name="KSO_WM_TEMPLATE_CATEGORY" val="custom"/>
  <p:tag name="KSO_WM_TEMPLATE_INDEX" val="160396"/>
  <p:tag name="KSO_WM_UNIT_INDEX"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l_h_f"/>
  <p:tag name="KSO_WM_UNIT_INDEX" val="1_1_1"/>
  <p:tag name="KSO_WM_UNIT_ID" val="custom160396_10*l_h_f*1_1_1"/>
  <p:tag name="KSO_WM_UNIT_CLEAR" val="1"/>
  <p:tag name="KSO_WM_UNIT_LAYERLEVEL" val="1_1_1"/>
  <p:tag name="KSO_WM_UNIT_VALUE" val="16"/>
  <p:tag name="KSO_WM_UNIT_HIGHLIGHT" val="0"/>
  <p:tag name="KSO_WM_UNIT_COMPATIBLE" val="0"/>
  <p:tag name="KSO_WM_UNIT_PRESET_TEXT_INDEX" val="3"/>
  <p:tag name="KSO_WM_DIAGRAM_GROUP_CODE" val="l1-1"/>
  <p:tag name="KSO_WM_UNIT_PRESET_TEXT_LEN" val="17"/>
</p:tagLst>
</file>

<file path=ppt/tags/tag130.xml><?xml version="1.0" encoding="utf-8"?>
<p:tagLst xmlns:a="http://schemas.openxmlformats.org/drawingml/2006/main" xmlns:r="http://schemas.openxmlformats.org/officeDocument/2006/relationships" xmlns:p="http://schemas.openxmlformats.org/presentationml/2006/main">
  <p:tag name="KSO_WM_UNIT_CLEAR" val="1"/>
  <p:tag name="KSO_WM_UNIT_LAYERLEVEL" val="1"/>
  <p:tag name="KSO_WM_UNIT_VALUE" val="8"/>
  <p:tag name="KSO_WM_UNIT_HIGHLIGHT" val="0"/>
  <p:tag name="KSO_WM_UNIT_COMPATIBLE" val="1"/>
  <p:tag name="KSO_WM_UNIT_PRESET_TEXT" val="PART ONE"/>
  <p:tag name="KSO_WM_TAG_VERSION" val="1.0"/>
  <p:tag name="KSO_WM_BEAUTIFY_FLAG" val="#wm#"/>
  <p:tag name="KSO_WM_UNIT_TYPE" val="i"/>
  <p:tag name="KSO_WM_UNIT_ID" val="custom160396_12*i*2"/>
  <p:tag name="KSO_WM_TEMPLATE_CATEGORY" val="custom"/>
  <p:tag name="KSO_WM_TEMPLATE_INDEX" val="160396"/>
  <p:tag name="KSO_WM_UNIT_INDEX" val="2"/>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1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l_i"/>
  <p:tag name="KSO_WM_UNIT_INDEX" val="1_2"/>
  <p:tag name="KSO_WM_UNIT_ID" val="custom160396_10*l_i*1_2"/>
  <p:tag name="KSO_WM_UNIT_CLEAR" val="1"/>
  <p:tag name="KSO_WM_UNIT_LAYERLEVEL" val="1_1"/>
  <p:tag name="KSO_WM_DIAGRAM_GROUP_CODE" val="l1-1"/>
</p:tagLst>
</file>

<file path=ppt/tags/tag1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4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4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6_26*i*4"/>
  <p:tag name="KSO_WM_TEMPLATE_CATEGORY" val="custom"/>
  <p:tag name="KSO_WM_TEMPLATE_INDEX" val="160396"/>
  <p:tag name="KSO_WM_UNIT_INDEX" val="4"/>
</p:tagLst>
</file>

<file path=ppt/tags/tag1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7"/>
  <p:tag name="KSO_WM_SLIDE_INDEX" val="27"/>
  <p:tag name="KSO_WM_SLIDE_ITEM_CNT" val="1"/>
  <p:tag name="KSO_WM_SLIDE_LAYOUT" val="a"/>
  <p:tag name="KSO_WM_SLIDE_LAYOUT_CNT" val="1"/>
  <p:tag name="KSO_WM_SLIDE_TYPE" val="endPage"/>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27*a*1"/>
  <p:tag name="KSO_WM_UNIT_CLEAR" val="1"/>
  <p:tag name="KSO_WM_UNIT_LAYERLEVEL" val="1"/>
  <p:tag name="KSO_WM_UNIT_VALUE" val="9"/>
  <p:tag name="KSO_WM_UNIT_ISCONTENTSTITLE" val="0"/>
  <p:tag name="KSO_WM_UNIT_HIGHLIGHT" val="0"/>
  <p:tag name="KSO_WM_UNIT_COMPATIBLE" val="0"/>
  <p:tag name="KSO_WM_UNIT_PRESET_TEXT" val="THANKS"/>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l_h_f"/>
  <p:tag name="KSO_WM_UNIT_INDEX" val="1_2_1"/>
  <p:tag name="KSO_WM_UNIT_ID" val="custom160396_10*l_h_f*1_2_1"/>
  <p:tag name="KSO_WM_UNIT_CLEAR" val="1"/>
  <p:tag name="KSO_WM_UNIT_LAYERLEVEL" val="1_1_1"/>
  <p:tag name="KSO_WM_UNIT_VALUE" val="16"/>
  <p:tag name="KSO_WM_UNIT_HIGHLIGHT" val="0"/>
  <p:tag name="KSO_WM_UNIT_COMPATIBLE" val="0"/>
  <p:tag name="KSO_WM_UNIT_PRESET_TEXT_INDEX" val="3"/>
  <p:tag name="KSO_WM_DIAGRAM_GROUP_CODE" val="l1-1"/>
  <p:tag name="KSO_WM_UNIT_PRESET_TEXT_LEN" val="17"/>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l_i"/>
  <p:tag name="KSO_WM_UNIT_INDEX" val="1_3"/>
  <p:tag name="KSO_WM_UNIT_ID" val="custom160396_10*l_i*1_3"/>
  <p:tag name="KSO_WM_UNIT_CLEAR" val="1"/>
  <p:tag name="KSO_WM_UNIT_LAYERLEVEL" val="1_1"/>
  <p:tag name="KSO_WM_DIAGRAM_GROUP_CODE" val="l1-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l_h_f"/>
  <p:tag name="KSO_WM_UNIT_INDEX" val="1_3_1"/>
  <p:tag name="KSO_WM_UNIT_ID" val="custom160396_10*l_h_f*1_3_1"/>
  <p:tag name="KSO_WM_UNIT_CLEAR" val="1"/>
  <p:tag name="KSO_WM_UNIT_LAYERLEVEL" val="1_1_1"/>
  <p:tag name="KSO_WM_UNIT_VALUE" val="16"/>
  <p:tag name="KSO_WM_UNIT_HIGHLIGHT" val="0"/>
  <p:tag name="KSO_WM_UNIT_COMPATIBLE" val="0"/>
  <p:tag name="KSO_WM_UNIT_PRESET_TEXT_INDEX" val="3"/>
  <p:tag name="KSO_WM_DIAGRAM_GROUP_CODE" val="l1-1"/>
  <p:tag name="KSO_WM_UNIT_PRESET_TEXT_LEN" val="17"/>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l_i"/>
  <p:tag name="KSO_WM_UNIT_INDEX" val="1_4"/>
  <p:tag name="KSO_WM_UNIT_ID" val="custom160396_10*l_i*1_4"/>
  <p:tag name="KSO_WM_UNIT_CLEAR" val="1"/>
  <p:tag name="KSO_WM_UNIT_LAYERLEVEL" val="1_1"/>
  <p:tag name="KSO_WM_DIAGRAM_GROUP_CODE" val="l1-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l_h_f"/>
  <p:tag name="KSO_WM_UNIT_INDEX" val="1_4_1"/>
  <p:tag name="KSO_WM_UNIT_ID" val="custom160396_10*l_h_f*1_4_1"/>
  <p:tag name="KSO_WM_UNIT_CLEAR" val="1"/>
  <p:tag name="KSO_WM_UNIT_LAYERLEVEL" val="1_1_1"/>
  <p:tag name="KSO_WM_UNIT_VALUE" val="16"/>
  <p:tag name="KSO_WM_UNIT_HIGHLIGHT" val="0"/>
  <p:tag name="KSO_WM_UNIT_COMPATIBLE" val="0"/>
  <p:tag name="KSO_WM_UNIT_PRESET_TEXT_INDEX" val="3"/>
  <p:tag name="KSO_WM_DIAGRAM_GROUP_CODE" val="l1-1"/>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96"/>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l_i"/>
  <p:tag name="KSO_WM_UNIT_INDEX" val="1_5"/>
  <p:tag name="KSO_WM_UNIT_ID" val="custom160396_10*l_i*1_5"/>
  <p:tag name="KSO_WM_UNIT_CLEAR" val="1"/>
  <p:tag name="KSO_WM_UNIT_LAYERLEVEL" val="1_1"/>
  <p:tag name="KSO_WM_DIAGRAM_GROUP_CODE" val="l1-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12"/>
  <p:tag name="KSO_WM_SLIDE_INDEX" val="12"/>
  <p:tag name="KSO_WM_SLIDE_ITEM_CNT" val="2"/>
  <p:tag name="KSO_WM_SLIDE_LAYOUT" val="a_b_e"/>
  <p:tag name="KSO_WM_SLIDE_LAYOUT_CNT" val="1_1_1"/>
  <p:tag name="KSO_WM_SLIDE_TYPE" val="sectionTitle"/>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e"/>
  <p:tag name="KSO_WM_UNIT_INDEX" val="1"/>
  <p:tag name="KSO_WM_UNIT_ID" val="custom160396_12*e*1"/>
  <p:tag name="KSO_WM_UNIT_CLEAR" val="1"/>
  <p:tag name="KSO_WM_UNIT_LAYERLEVEL" val="1"/>
  <p:tag name="KSO_WM_UNIT_VALUE" val="3"/>
  <p:tag name="KSO_WM_UNIT_HIGHLIGHT" val="0"/>
  <p:tag name="KSO_WM_UNIT_COMPATIBLE" val="1"/>
  <p:tag name="KSO_WM_UNIT_PRESET_TEXT" val="0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6_12*i*1"/>
  <p:tag name="KSO_WM_TEMPLATE_CATEGORY" val="custom"/>
  <p:tag name="KSO_WM_TEMPLATE_INDEX" val="160396"/>
  <p:tag name="KSO_WM_UNIT_INDEX" val="1"/>
</p:tagLst>
</file>

<file path=ppt/tags/tag24.xml><?xml version="1.0" encoding="utf-8"?>
<p:tagLst xmlns:a="http://schemas.openxmlformats.org/drawingml/2006/main" xmlns:r="http://schemas.openxmlformats.org/officeDocument/2006/relationships" xmlns:p="http://schemas.openxmlformats.org/presentationml/2006/main">
  <p:tag name="KSO_WM_UNIT_CLEAR" val="1"/>
  <p:tag name="KSO_WM_UNIT_LAYERLEVEL" val="1"/>
  <p:tag name="KSO_WM_UNIT_VALUE" val="8"/>
  <p:tag name="KSO_WM_UNIT_HIGHLIGHT" val="0"/>
  <p:tag name="KSO_WM_UNIT_COMPATIBLE" val="1"/>
  <p:tag name="KSO_WM_UNIT_PRESET_TEXT" val="PART ONE"/>
  <p:tag name="KSO_WM_TAG_VERSION" val="1.0"/>
  <p:tag name="KSO_WM_BEAUTIFY_FLAG" val="#wm#"/>
  <p:tag name="KSO_WM_UNIT_TYPE" val="i"/>
  <p:tag name="KSO_WM_UNIT_ID" val="custom160396_12*i*2"/>
  <p:tag name="KSO_WM_TEMPLATE_CATEGORY" val="custom"/>
  <p:tag name="KSO_WM_TEMPLATE_INDEX" val="160396"/>
  <p:tag name="KSO_WM_UNIT_INDEX" val="2"/>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1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12"/>
  <p:tag name="KSO_WM_SLIDE_INDEX" val="12"/>
  <p:tag name="KSO_WM_SLIDE_ITEM_CNT" val="2"/>
  <p:tag name="KSO_WM_SLIDE_LAYOUT" val="a_b_e"/>
  <p:tag name="KSO_WM_SLIDE_LAYOUT_CNT" val="1_1_1"/>
  <p:tag name="KSO_WM_SLIDE_TYPE" val="sectionTitle"/>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96"/>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e"/>
  <p:tag name="KSO_WM_UNIT_INDEX" val="1"/>
  <p:tag name="KSO_WM_UNIT_ID" val="custom160396_12*e*1"/>
  <p:tag name="KSO_WM_UNIT_CLEAR" val="1"/>
  <p:tag name="KSO_WM_UNIT_LAYERLEVEL" val="1"/>
  <p:tag name="KSO_WM_UNIT_VALUE" val="3"/>
  <p:tag name="KSO_WM_UNIT_HIGHLIGHT" val="0"/>
  <p:tag name="KSO_WM_UNIT_COMPATIBLE" val="1"/>
  <p:tag name="KSO_WM_UNIT_PRESET_TEXT" val="0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6_12*i*1"/>
  <p:tag name="KSO_WM_TEMPLATE_CATEGORY" val="custom"/>
  <p:tag name="KSO_WM_TEMPLATE_INDEX" val="160396"/>
  <p:tag name="KSO_WM_UNIT_INDEX" val="1"/>
</p:tagLst>
</file>

<file path=ppt/tags/tag32.xml><?xml version="1.0" encoding="utf-8"?>
<p:tagLst xmlns:a="http://schemas.openxmlformats.org/drawingml/2006/main" xmlns:r="http://schemas.openxmlformats.org/officeDocument/2006/relationships" xmlns:p="http://schemas.openxmlformats.org/presentationml/2006/main">
  <p:tag name="KSO_WM_UNIT_CLEAR" val="1"/>
  <p:tag name="KSO_WM_UNIT_LAYERLEVEL" val="1"/>
  <p:tag name="KSO_WM_UNIT_VALUE" val="8"/>
  <p:tag name="KSO_WM_UNIT_HIGHLIGHT" val="0"/>
  <p:tag name="KSO_WM_UNIT_COMPATIBLE" val="1"/>
  <p:tag name="KSO_WM_UNIT_PRESET_TEXT" val="PART ONE"/>
  <p:tag name="KSO_WM_TAG_VERSION" val="1.0"/>
  <p:tag name="KSO_WM_BEAUTIFY_FLAG" val="#wm#"/>
  <p:tag name="KSO_WM_UNIT_TYPE" val="i"/>
  <p:tag name="KSO_WM_UNIT_ID" val="custom160396_12*i*2"/>
  <p:tag name="KSO_WM_TEMPLATE_CATEGORY" val="custom"/>
  <p:tag name="KSO_WM_TEMPLATE_INDEX" val="160396"/>
  <p:tag name="KSO_WM_UNIT_INDEX" val="2"/>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1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6_26*i*4"/>
  <p:tag name="KSO_WM_TEMPLATE_CATEGORY" val="custom"/>
  <p:tag name="KSO_WM_TEMPLATE_INDEX" val="160396"/>
  <p:tag name="KSO_WM_UNIT_INDEX" val="4"/>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6_26*i*4"/>
  <p:tag name="KSO_WM_TEMPLATE_CATEGORY" val="custom"/>
  <p:tag name="KSO_WM_TEMPLATE_INDEX" val="160396"/>
  <p:tag name="KSO_WM_UNIT_INDEX" val="4"/>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6_26*i*6"/>
  <p:tag name="KSO_WM_TEMPLATE_CATEGORY" val="custom"/>
  <p:tag name="KSO_WM_TEMPLATE_INDEX" val="160396"/>
  <p:tag name="KSO_WM_UNIT_INDEX" val="6"/>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96"/>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6_26*i*4"/>
  <p:tag name="KSO_WM_TEMPLATE_CATEGORY" val="custom"/>
  <p:tag name="KSO_WM_TEMPLATE_INDEX" val="160396"/>
  <p:tag name="KSO_WM_UNIT_INDEX" val="4"/>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6_26*i*6"/>
  <p:tag name="KSO_WM_TEMPLATE_CATEGORY" val="custom"/>
  <p:tag name="KSO_WM_TEMPLATE_INDEX" val="160396"/>
  <p:tag name="KSO_WM_UNIT_INDEX" val="6"/>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12"/>
  <p:tag name="KSO_WM_SLIDE_INDEX" val="12"/>
  <p:tag name="KSO_WM_SLIDE_ITEM_CNT" val="2"/>
  <p:tag name="KSO_WM_SLIDE_LAYOUT" val="a_b_e"/>
  <p:tag name="KSO_WM_SLIDE_LAYOUT_CNT" val="1_1_1"/>
  <p:tag name="KSO_WM_SLIDE_TYPE" val="sectionTitle"/>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e"/>
  <p:tag name="KSO_WM_UNIT_INDEX" val="1"/>
  <p:tag name="KSO_WM_UNIT_ID" val="custom160396_12*e*1"/>
  <p:tag name="KSO_WM_UNIT_CLEAR" val="1"/>
  <p:tag name="KSO_WM_UNIT_LAYERLEVEL" val="1"/>
  <p:tag name="KSO_WM_UNIT_VALUE" val="3"/>
  <p:tag name="KSO_WM_UNIT_HIGHLIGHT" val="0"/>
  <p:tag name="KSO_WM_UNIT_COMPATIBLE" val="1"/>
  <p:tag name="KSO_WM_UNIT_PRESET_TEXT" val="0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6_12*i*1"/>
  <p:tag name="KSO_WM_TEMPLATE_CATEGORY" val="custom"/>
  <p:tag name="KSO_WM_TEMPLATE_INDEX" val="160396"/>
  <p:tag name="KSO_WM_UNIT_INDEX" val="1"/>
</p:tagLst>
</file>

<file path=ppt/tags/tag46.xml><?xml version="1.0" encoding="utf-8"?>
<p:tagLst xmlns:a="http://schemas.openxmlformats.org/drawingml/2006/main" xmlns:r="http://schemas.openxmlformats.org/officeDocument/2006/relationships" xmlns:p="http://schemas.openxmlformats.org/presentationml/2006/main">
  <p:tag name="KSO_WM_UNIT_CLEAR" val="1"/>
  <p:tag name="KSO_WM_UNIT_LAYERLEVEL" val="1"/>
  <p:tag name="KSO_WM_UNIT_VALUE" val="8"/>
  <p:tag name="KSO_WM_UNIT_HIGHLIGHT" val="0"/>
  <p:tag name="KSO_WM_UNIT_COMPATIBLE" val="1"/>
  <p:tag name="KSO_WM_UNIT_PRESET_TEXT" val="PART ONE"/>
  <p:tag name="KSO_WM_TAG_VERSION" val="1.0"/>
  <p:tag name="KSO_WM_BEAUTIFY_FLAG" val="#wm#"/>
  <p:tag name="KSO_WM_UNIT_TYPE" val="i"/>
  <p:tag name="KSO_WM_UNIT_ID" val="custom160396_12*i*2"/>
  <p:tag name="KSO_WM_TEMPLATE_CATEGORY" val="custom"/>
  <p:tag name="KSO_WM_TEMPLATE_INDEX" val="160396"/>
  <p:tag name="KSO_WM_UNIT_INDEX" val="2"/>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1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16"/>
  <p:tag name="KSO_WM_SLIDE_INDEX" val="16"/>
  <p:tag name="KSO_WM_SLIDE_ITEM_CNT" val="4"/>
  <p:tag name="KSO_WM_SLIDE_LAYOUT" val="a_n"/>
  <p:tag name="KSO_WM_SLIDE_LAYOUT_CNT" val="1_1"/>
  <p:tag name="KSO_WM_SLIDE_TYPE" val="text"/>
  <p:tag name="KSO_WM_BEAUTIFY_FLAG" val="#wm#"/>
  <p:tag name="KSO_WM_SLIDE_POSITION" val="0*137"/>
  <p:tag name="KSO_WM_SLIDE_SIZE" val="792*356"/>
  <p:tag name="KSO_WM_DIAGRAM_GROUP_CODE" val="n1-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i"/>
  <p:tag name="KSO_WM_UNIT_INDEX" val="1_1"/>
  <p:tag name="KSO_WM_UNIT_ID" val="custom160396_16*n_i*1_1"/>
  <p:tag name="KSO_WM_UNIT_CLEAR" val="1"/>
  <p:tag name="KSO_WM_UNIT_LAYERLEVEL" val="1_1"/>
  <p:tag name="KSO_WM_DIAGRAM_GROUP_CODE" val="n1-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96"/>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i"/>
  <p:tag name="KSO_WM_UNIT_INDEX" val="1_2"/>
  <p:tag name="KSO_WM_UNIT_ID" val="custom160396_16*n_i*1_2"/>
  <p:tag name="KSO_WM_UNIT_CLEAR" val="1"/>
  <p:tag name="KSO_WM_UNIT_LAYERLEVEL" val="1_1"/>
  <p:tag name="KSO_WM_DIAGRAM_GROUP_CODE" val="n1-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i"/>
  <p:tag name="KSO_WM_UNIT_INDEX" val="1_3"/>
  <p:tag name="KSO_WM_UNIT_ID" val="custom160396_16*n_i*1_3"/>
  <p:tag name="KSO_WM_UNIT_CLEAR" val="1"/>
  <p:tag name="KSO_WM_UNIT_LAYERLEVEL" val="1_1"/>
  <p:tag name="KSO_WM_DIAGRAM_GROUP_CODE" val="n1-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i"/>
  <p:tag name="KSO_WM_UNIT_INDEX" val="1_4"/>
  <p:tag name="KSO_WM_UNIT_ID" val="custom160396_16*n_i*1_4"/>
  <p:tag name="KSO_WM_UNIT_CLEAR" val="1"/>
  <p:tag name="KSO_WM_UNIT_LAYERLEVEL" val="1_1"/>
  <p:tag name="KSO_WM_DIAGRAM_GROUP_CODE" val="n1-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h_f"/>
  <p:tag name="KSO_WM_UNIT_INDEX" val="1_2_1"/>
  <p:tag name="KSO_WM_UNIT_ID" val="custom160396_16*n_h_f*1_2_1"/>
  <p:tag name="KSO_WM_UNIT_CLEAR" val="1"/>
  <p:tag name="KSO_WM_UNIT_LAYERLEVEL" val="1_1_1"/>
  <p:tag name="KSO_WM_UNIT_VALUE" val="20"/>
  <p:tag name="KSO_WM_UNIT_HIGHLIGHT" val="0"/>
  <p:tag name="KSO_WM_UNIT_COMPATIBLE" val="0"/>
  <p:tag name="KSO_WM_UNIT_PRESET_TEXT_INDEX" val="3"/>
  <p:tag name="KSO_WM_DIAGRAM_GROUP_CODE" val="n1-1"/>
  <p:tag name="KSO_WM_UNIT_PRESET_TEXT_LEN" val="17"/>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h_f"/>
  <p:tag name="KSO_WM_UNIT_INDEX" val="1_2_2"/>
  <p:tag name="KSO_WM_UNIT_ID" val="custom160396_16*n_h_f*1_2_2"/>
  <p:tag name="KSO_WM_UNIT_CLEAR" val="1"/>
  <p:tag name="KSO_WM_UNIT_LAYERLEVEL" val="1_1_1"/>
  <p:tag name="KSO_WM_UNIT_VALUE" val="18"/>
  <p:tag name="KSO_WM_UNIT_HIGHLIGHT" val="0"/>
  <p:tag name="KSO_WM_UNIT_COMPATIBLE" val="0"/>
  <p:tag name="KSO_WM_UNIT_PRESET_TEXT_INDEX" val="3"/>
  <p:tag name="KSO_WM_DIAGRAM_GROUP_CODE" val="n1-1"/>
  <p:tag name="KSO_WM_UNIT_PRESET_TEXT_LEN" val="17"/>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h_f"/>
  <p:tag name="KSO_WM_UNIT_INDEX" val="1_2_3"/>
  <p:tag name="KSO_WM_UNIT_ID" val="custom160396_16*n_h_f*1_2_3"/>
  <p:tag name="KSO_WM_UNIT_CLEAR" val="1"/>
  <p:tag name="KSO_WM_UNIT_LAYERLEVEL" val="1_1_1"/>
  <p:tag name="KSO_WM_UNIT_VALUE" val="18"/>
  <p:tag name="KSO_WM_UNIT_HIGHLIGHT" val="0"/>
  <p:tag name="KSO_WM_UNIT_COMPATIBLE" val="0"/>
  <p:tag name="KSO_WM_UNIT_PRESET_TEXT_INDEX" val="3"/>
  <p:tag name="KSO_WM_DIAGRAM_GROUP_CODE" val="n1-1"/>
  <p:tag name="KSO_WM_UNIT_PRESET_TEXT_LEN" val="17"/>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h_f"/>
  <p:tag name="KSO_WM_UNIT_INDEX" val="1_2_4"/>
  <p:tag name="KSO_WM_UNIT_ID" val="custom160396_16*n_h_f*1_2_4"/>
  <p:tag name="KSO_WM_UNIT_CLEAR" val="1"/>
  <p:tag name="KSO_WM_UNIT_LAYERLEVEL" val="1_1_1"/>
  <p:tag name="KSO_WM_UNIT_VALUE" val="21"/>
  <p:tag name="KSO_WM_UNIT_HIGHLIGHT" val="0"/>
  <p:tag name="KSO_WM_UNIT_COMPATIBLE" val="0"/>
  <p:tag name="KSO_WM_UNIT_PRESET_TEXT_INDEX" val="3"/>
  <p:tag name="KSO_WM_DIAGRAM_GROUP_CODE" val="n1-1"/>
  <p:tag name="KSO_WM_UNIT_PRESET_TEXT_LEN" val="17"/>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i"/>
  <p:tag name="KSO_WM_UNIT_INDEX" val="1_5"/>
  <p:tag name="KSO_WM_UNIT_ID" val="custom160396_16*n_i*1_5"/>
  <p:tag name="KSO_WM_UNIT_CLEAR" val="1"/>
  <p:tag name="KSO_WM_UNIT_LAYERLEVEL" val="1_1"/>
  <p:tag name="KSO_WM_DIAGRAM_GROUP_CODE" val="n1-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i"/>
  <p:tag name="KSO_WM_UNIT_INDEX" val="1_6"/>
  <p:tag name="KSO_WM_UNIT_ID" val="custom160396_16*n_i*1_6"/>
  <p:tag name="KSO_WM_UNIT_CLEAR" val="1"/>
  <p:tag name="KSO_WM_UNIT_LAYERLEVEL" val="1_1"/>
  <p:tag name="KSO_WM_DIAGRAM_GROUP_CODE" val="n1-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i"/>
  <p:tag name="KSO_WM_UNIT_INDEX" val="1_7"/>
  <p:tag name="KSO_WM_UNIT_ID" val="custom160396_16*n_i*1_7"/>
  <p:tag name="KSO_WM_UNIT_CLEAR" val="1"/>
  <p:tag name="KSO_WM_UNIT_LAYERLEVEL" val="1_1"/>
  <p:tag name="KSO_WM_DIAGRAM_GROUP_CODE" val="n1-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96"/>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i"/>
  <p:tag name="KSO_WM_UNIT_INDEX" val="1_8"/>
  <p:tag name="KSO_WM_UNIT_ID" val="custom160396_16*n_i*1_8"/>
  <p:tag name="KSO_WM_UNIT_CLEAR" val="1"/>
  <p:tag name="KSO_WM_UNIT_LAYERLEVEL" val="1_1"/>
  <p:tag name="KSO_WM_DIAGRAM_GROUP_CODE" val="n1-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h_a"/>
  <p:tag name="KSO_WM_UNIT_INDEX" val="1_1_1"/>
  <p:tag name="KSO_WM_UNIT_ID" val="custom160396_16*n_h_a*1_1_1"/>
  <p:tag name="KSO_WM_UNIT_CLEAR" val="1"/>
  <p:tag name="KSO_WM_UNIT_LAYERLEVEL" val="1_1_1"/>
  <p:tag name="KSO_WM_UNIT_VALUE" val="20"/>
  <p:tag name="KSO_WM_UNIT_HIGHLIGHT" val="0"/>
  <p:tag name="KSO_WM_UNIT_COMPATIBLE" val="0"/>
  <p:tag name="KSO_WM_UNIT_PRESET_TEXT_INDEX" val="3"/>
  <p:tag name="KSO_WM_DIAGRAM_GROUP_CODE" val="n1-1"/>
  <p:tag name="KSO_WM_UNIT_PRESET_TEXT_LEN" val="5"/>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i"/>
  <p:tag name="KSO_WM_UNIT_INDEX" val="1_3"/>
  <p:tag name="KSO_WM_UNIT_ID" val="custom160396_16*n_i*1_3"/>
  <p:tag name="KSO_WM_UNIT_CLEAR" val="1"/>
  <p:tag name="KSO_WM_UNIT_LAYERLEVEL" val="1_1"/>
  <p:tag name="KSO_WM_DIAGRAM_GROUP_CODE" val="n1-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i"/>
  <p:tag name="KSO_WM_UNIT_INDEX" val="1_4"/>
  <p:tag name="KSO_WM_UNIT_ID" val="custom160396_16*n_i*1_4"/>
  <p:tag name="KSO_WM_UNIT_CLEAR" val="1"/>
  <p:tag name="KSO_WM_UNIT_LAYERLEVEL" val="1_1"/>
  <p:tag name="KSO_WM_DIAGRAM_GROUP_CODE" val="n1-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i"/>
  <p:tag name="KSO_WM_UNIT_INDEX" val="1_8"/>
  <p:tag name="KSO_WM_UNIT_ID" val="custom160396_16*n_i*1_8"/>
  <p:tag name="KSO_WM_UNIT_CLEAR" val="1"/>
  <p:tag name="KSO_WM_UNIT_LAYERLEVEL" val="1_1"/>
  <p:tag name="KSO_WM_DIAGRAM_GROUP_CODE" val="n1-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i"/>
  <p:tag name="KSO_WM_UNIT_INDEX" val="1_8"/>
  <p:tag name="KSO_WM_UNIT_ID" val="custom160396_16*n_i*1_8"/>
  <p:tag name="KSO_WM_UNIT_CLEAR" val="1"/>
  <p:tag name="KSO_WM_UNIT_LAYERLEVEL" val="1_1"/>
  <p:tag name="KSO_WM_DIAGRAM_GROUP_CODE" val="n1-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h_f"/>
  <p:tag name="KSO_WM_UNIT_INDEX" val="1_2_4"/>
  <p:tag name="KSO_WM_UNIT_ID" val="custom160396_16*n_h_f*1_2_4"/>
  <p:tag name="KSO_WM_UNIT_CLEAR" val="1"/>
  <p:tag name="KSO_WM_UNIT_LAYERLEVEL" val="1_1_1"/>
  <p:tag name="KSO_WM_UNIT_VALUE" val="21"/>
  <p:tag name="KSO_WM_UNIT_HIGHLIGHT" val="0"/>
  <p:tag name="KSO_WM_UNIT_COMPATIBLE" val="0"/>
  <p:tag name="KSO_WM_UNIT_PRESET_TEXT_INDEX" val="3"/>
  <p:tag name="KSO_WM_DIAGRAM_GROUP_CODE" val="n1-1"/>
  <p:tag name="KSO_WM_UNIT_PRESET_TEXT_LEN" val="17"/>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n_h_f"/>
  <p:tag name="KSO_WM_UNIT_INDEX" val="1_2_4"/>
  <p:tag name="KSO_WM_UNIT_ID" val="custom160396_16*n_h_f*1_2_4"/>
  <p:tag name="KSO_WM_UNIT_CLEAR" val="1"/>
  <p:tag name="KSO_WM_UNIT_LAYERLEVEL" val="1_1_1"/>
  <p:tag name="KSO_WM_UNIT_VALUE" val="21"/>
  <p:tag name="KSO_WM_UNIT_HIGHLIGHT" val="0"/>
  <p:tag name="KSO_WM_UNIT_COMPATIBLE" val="0"/>
  <p:tag name="KSO_WM_UNIT_PRESET_TEXT_INDEX" val="3"/>
  <p:tag name="KSO_WM_DIAGRAM_GROUP_CODE" val="n1-1"/>
  <p:tag name="KSO_WM_UNIT_PRESET_TEXT_LEN" val="17"/>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9、12、16、21、25、26、27"/>
  <p:tag name="KSO_WM_TEMPLATE_CATEGORY" val="custom"/>
  <p:tag name="KSO_WM_TEMPLATE_INDEX" val="160396"/>
  <p:tag name="KSO_WM_TAG_VERSION" val="1.0"/>
  <p:tag name="KSO_WM_SLIDE_ID" val="custom160396_1"/>
  <p:tag name="KSO_WM_SLIDE_INDEX" val="1"/>
  <p:tag name="KSO_WM_SLIDE_ITEM_CNT" val="2"/>
  <p:tag name="KSO_WM_SLIDE_LAYOUT" val="a_b"/>
  <p:tag name="KSO_WM_SLIDE_LAYOUT_CNT" val="1_1"/>
  <p:tag name="KSO_WM_SLIDE_TYPE" val="title"/>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1*a*1"/>
  <p:tag name="KSO_WM_UNIT_CLEAR" val="1"/>
  <p:tag name="KSO_WM_UNIT_LAYERLEVEL" val="1"/>
  <p:tag name="KSO_WM_UNIT_VALUE" val="34"/>
  <p:tag name="KSO_WM_UNIT_ISCONTENTSTITLE" val="0"/>
  <p:tag name="KSO_WM_UNIT_HIGHLIGHT" val="0"/>
  <p:tag name="KSO_WM_UNIT_COMPATIBLE" val="0"/>
  <p:tag name="KSO_WM_UNIT_PRESET_TEXT_INDEX" val="3"/>
  <p:tag name="KSO_WM_UNIT_PRESET_TEXT_LEN" val="17"/>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6"/>
  <p:tag name="KSO_WM_UNIT_TYPE" val="b"/>
  <p:tag name="KSO_WM_UNIT_INDEX" val="1"/>
  <p:tag name="KSO_WM_UNIT_ID" val="custom160396_1*b*1"/>
  <p:tag name="KSO_WM_UNIT_CLEAR" val="1"/>
  <p:tag name="KSO_WM_UNIT_LAYERLEVEL" val="1"/>
  <p:tag name="KSO_WM_UNIT_VALUE" val="35"/>
  <p:tag name="KSO_WM_UNIT_ISCONTENTSTITLE" val="0"/>
  <p:tag name="KSO_WM_UNIT_HIGHLIGHT" val="0"/>
  <p:tag name="KSO_WM_UNIT_COMPATIBLE" val="0"/>
  <p:tag name="KSO_WM_UNIT_PRESET_TEXT_INDEX" val="3"/>
  <p:tag name="KSO_WM_UNIT_PRESET_TEXT_LEN" val="17"/>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9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9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9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79"/>
</p:tagLst>
</file>

<file path=ppt/theme/theme1.xml><?xml version="1.0" encoding="utf-8"?>
<a:theme xmlns:a="http://schemas.openxmlformats.org/drawingml/2006/main" name="A000120140530A99PPBG">
  <a:themeElements>
    <a:clrScheme name="106">
      <a:dk1>
        <a:srgbClr val="4B4D4F"/>
      </a:dk1>
      <a:lt1>
        <a:srgbClr val="FFFFFF"/>
      </a:lt1>
      <a:dk2>
        <a:srgbClr val="3D3F41"/>
      </a:dk2>
      <a:lt2>
        <a:srgbClr val="FFFFFF"/>
      </a:lt2>
      <a:accent1>
        <a:srgbClr val="DC5C31"/>
      </a:accent1>
      <a:accent2>
        <a:srgbClr val="EA9B26"/>
      </a:accent2>
      <a:accent3>
        <a:srgbClr val="D36D8D"/>
      </a:accent3>
      <a:accent4>
        <a:srgbClr val="D46E5A"/>
      </a:accent4>
      <a:accent5>
        <a:srgbClr val="FCCF86"/>
      </a:accent5>
      <a:accent6>
        <a:srgbClr val="AA5ED4"/>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A000120140530A99PPBG">
  <a:themeElements>
    <a:clrScheme name="106">
      <a:dk1>
        <a:srgbClr val="4B4D4F"/>
      </a:dk1>
      <a:lt1>
        <a:srgbClr val="FFFFFF"/>
      </a:lt1>
      <a:dk2>
        <a:srgbClr val="3D3F41"/>
      </a:dk2>
      <a:lt2>
        <a:srgbClr val="FFFFFF"/>
      </a:lt2>
      <a:accent1>
        <a:srgbClr val="DC5C31"/>
      </a:accent1>
      <a:accent2>
        <a:srgbClr val="EA9B26"/>
      </a:accent2>
      <a:accent3>
        <a:srgbClr val="D36D8D"/>
      </a:accent3>
      <a:accent4>
        <a:srgbClr val="D46E5A"/>
      </a:accent4>
      <a:accent5>
        <a:srgbClr val="FCCF86"/>
      </a:accent5>
      <a:accent6>
        <a:srgbClr val="AA5ED4"/>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A000120140530A99PPBG">
  <a:themeElements>
    <a:clrScheme name="106">
      <a:dk1>
        <a:srgbClr val="4B4D4F"/>
      </a:dk1>
      <a:lt1>
        <a:srgbClr val="FFFFFF"/>
      </a:lt1>
      <a:dk2>
        <a:srgbClr val="3D3F41"/>
      </a:dk2>
      <a:lt2>
        <a:srgbClr val="FFFFFF"/>
      </a:lt2>
      <a:accent1>
        <a:srgbClr val="DC5C31"/>
      </a:accent1>
      <a:accent2>
        <a:srgbClr val="EA9B26"/>
      </a:accent2>
      <a:accent3>
        <a:srgbClr val="D36D8D"/>
      </a:accent3>
      <a:accent4>
        <a:srgbClr val="D46E5A"/>
      </a:accent4>
      <a:accent5>
        <a:srgbClr val="FCCF86"/>
      </a:accent5>
      <a:accent6>
        <a:srgbClr val="AA5ED4"/>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2109</TotalTime>
  <Words>7243</Words>
  <Application>Microsoft Office PowerPoint</Application>
  <PresentationFormat>自定义</PresentationFormat>
  <Paragraphs>670</Paragraphs>
  <Slides>90</Slides>
  <Notes>87</Notes>
  <HiddenSlides>0</HiddenSlides>
  <MMClips>0</MMClips>
  <ScaleCrop>false</ScaleCrop>
  <HeadingPairs>
    <vt:vector size="4" baseType="variant">
      <vt:variant>
        <vt:lpstr>主题</vt:lpstr>
      </vt:variant>
      <vt:variant>
        <vt:i4>3</vt:i4>
      </vt:variant>
      <vt:variant>
        <vt:lpstr>幻灯片标题</vt:lpstr>
      </vt:variant>
      <vt:variant>
        <vt:i4>90</vt:i4>
      </vt:variant>
    </vt:vector>
  </HeadingPairs>
  <TitlesOfParts>
    <vt:vector size="93" baseType="lpstr">
      <vt:lpstr>A000120140530A99PPBG</vt:lpstr>
      <vt:lpstr>1_A000120140530A99PPBG</vt:lpstr>
      <vt:lpstr>2_A000120140530A99PPBG</vt:lpstr>
      <vt:lpstr>高等学校科学技术学术规范指南</vt:lpstr>
      <vt:lpstr>幻灯片 2</vt:lpstr>
      <vt:lpstr>学术诚信的必要性</vt:lpstr>
      <vt:lpstr>幻灯片 4</vt:lpstr>
      <vt:lpstr>幻灯片 5</vt:lpstr>
      <vt:lpstr>幻灯片 6</vt:lpstr>
      <vt:lpstr>学术不端典型案例</vt:lpstr>
      <vt:lpstr>幻灯片 8</vt:lpstr>
      <vt:lpstr>幻灯片 9</vt:lpstr>
      <vt:lpstr>幻灯片 10</vt:lpstr>
      <vt:lpstr>幻灯片 11</vt:lpstr>
      <vt:lpstr>学术规范指南介绍</vt:lpstr>
      <vt:lpstr>幻灯片 13</vt:lpstr>
      <vt:lpstr>高等学校科学技术学术规范指南 </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相关文件与高校制度</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结束语</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59</cp:revision>
  <dcterms:created xsi:type="dcterms:W3CDTF">2017-01-11T10:30:00Z</dcterms:created>
  <dcterms:modified xsi:type="dcterms:W3CDTF">2018-03-19T03:30:45Z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